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5" r:id="rId30"/>
    <p:sldId id="286" r:id="rId31"/>
    <p:sldId id="287" r:id="rId3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13C887-5D23-BE4A-809F-E4AF52D0B9F2}" type="datetimeFigureOut">
              <a:rPr lang="fr-FR" smtClean="0"/>
              <a:t>11/03/2018</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E5887B-5745-B94E-82FB-5AB064400296}" type="slidenum">
              <a:rPr lang="fr-FR" smtClean="0"/>
              <a:t>‹N°›</a:t>
            </a:fld>
            <a:endParaRPr lang="fr-FR"/>
          </a:p>
        </p:txBody>
      </p:sp>
    </p:spTree>
    <p:extLst>
      <p:ext uri="{BB962C8B-B14F-4D97-AF65-F5344CB8AC3E}">
        <p14:creationId xmlns:p14="http://schemas.microsoft.com/office/powerpoint/2010/main" val="3505090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1EE5887B-5745-B94E-82FB-5AB064400296}" type="slidenum">
              <a:rPr lang="fr-FR" smtClean="0"/>
              <a:t>7</a:t>
            </a:fld>
            <a:endParaRPr lang="fr-FR"/>
          </a:p>
        </p:txBody>
      </p:sp>
    </p:spTree>
    <p:extLst>
      <p:ext uri="{BB962C8B-B14F-4D97-AF65-F5344CB8AC3E}">
        <p14:creationId xmlns:p14="http://schemas.microsoft.com/office/powerpoint/2010/main" val="1806079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EE5887B-5745-B94E-82FB-5AB064400296}" type="slidenum">
              <a:rPr lang="fr-FR" smtClean="0"/>
              <a:t>21</a:t>
            </a:fld>
            <a:endParaRPr lang="fr-FR"/>
          </a:p>
        </p:txBody>
      </p:sp>
    </p:spTree>
    <p:extLst>
      <p:ext uri="{BB962C8B-B14F-4D97-AF65-F5344CB8AC3E}">
        <p14:creationId xmlns:p14="http://schemas.microsoft.com/office/powerpoint/2010/main" val="1866721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4B822F-FD02-FF44-9771-CE03BB038453}"/>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15967436-5F8C-0143-97B7-F6DC04154B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style des sous-titres du masque</a:t>
            </a:r>
          </a:p>
        </p:txBody>
      </p:sp>
      <p:sp>
        <p:nvSpPr>
          <p:cNvPr id="4" name="Espace réservé de la date 3">
            <a:extLst>
              <a:ext uri="{FF2B5EF4-FFF2-40B4-BE49-F238E27FC236}">
                <a16:creationId xmlns:a16="http://schemas.microsoft.com/office/drawing/2014/main" id="{0A8DB97A-1D6A-C048-ADDA-A2DECCF27435}"/>
              </a:ext>
            </a:extLst>
          </p:cNvPr>
          <p:cNvSpPr>
            <a:spLocks noGrp="1"/>
          </p:cNvSpPr>
          <p:nvPr>
            <p:ph type="dt" sz="half" idx="10"/>
          </p:nvPr>
        </p:nvSpPr>
        <p:spPr/>
        <p:txBody>
          <a:bodyPr/>
          <a:lstStyle/>
          <a:p>
            <a:fld id="{96D7EA89-AB47-2A45-BE05-DD9CF2811D6D}" type="datetimeFigureOut">
              <a:rPr lang="fr-FR" smtClean="0"/>
              <a:t>10/03/2018</a:t>
            </a:fld>
            <a:endParaRPr lang="fr-FR"/>
          </a:p>
        </p:txBody>
      </p:sp>
      <p:sp>
        <p:nvSpPr>
          <p:cNvPr id="5" name="Espace réservé du pied de page 4">
            <a:extLst>
              <a:ext uri="{FF2B5EF4-FFF2-40B4-BE49-F238E27FC236}">
                <a16:creationId xmlns:a16="http://schemas.microsoft.com/office/drawing/2014/main" id="{5DBC70CA-818B-0648-8531-1750C4D3137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5BB6550-2E80-2644-9EBD-39F0B20FED53}"/>
              </a:ext>
            </a:extLst>
          </p:cNvPr>
          <p:cNvSpPr>
            <a:spLocks noGrp="1"/>
          </p:cNvSpPr>
          <p:nvPr>
            <p:ph type="sldNum" sz="quarter" idx="12"/>
          </p:nvPr>
        </p:nvSpPr>
        <p:spPr/>
        <p:txBody>
          <a:bodyPr/>
          <a:lstStyle/>
          <a:p>
            <a:fld id="{52292C96-3615-0B4F-B1AC-F27D246C4B39}" type="slidenum">
              <a:rPr lang="fr-FR" smtClean="0"/>
              <a:t>‹N°›</a:t>
            </a:fld>
            <a:endParaRPr lang="fr-FR"/>
          </a:p>
        </p:txBody>
      </p:sp>
    </p:spTree>
    <p:extLst>
      <p:ext uri="{BB962C8B-B14F-4D97-AF65-F5344CB8AC3E}">
        <p14:creationId xmlns:p14="http://schemas.microsoft.com/office/powerpoint/2010/main" val="34068346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1" name="arrow.wav"/>
          </p:stSnd>
        </p:sndAc>
      </p:transition>
    </mc:Choice>
    <mc:Fallback>
      <p:transition spd="slow">
        <p:fade/>
        <p:sndAc>
          <p:stSnd>
            <p:snd r:embed="rId1" name="arrow.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B0C318-5884-7A49-8AE0-4113444B3A2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ED983747-746A-FE4F-B2FA-02F8F98CAA4D}"/>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DFCA79D-B4C2-0547-9AE2-C83315D2AB0E}"/>
              </a:ext>
            </a:extLst>
          </p:cNvPr>
          <p:cNvSpPr>
            <a:spLocks noGrp="1"/>
          </p:cNvSpPr>
          <p:nvPr>
            <p:ph type="dt" sz="half" idx="10"/>
          </p:nvPr>
        </p:nvSpPr>
        <p:spPr/>
        <p:txBody>
          <a:bodyPr/>
          <a:lstStyle/>
          <a:p>
            <a:fld id="{96D7EA89-AB47-2A45-BE05-DD9CF2811D6D}" type="datetimeFigureOut">
              <a:rPr lang="fr-FR" smtClean="0"/>
              <a:t>10/03/2018</a:t>
            </a:fld>
            <a:endParaRPr lang="fr-FR"/>
          </a:p>
        </p:txBody>
      </p:sp>
      <p:sp>
        <p:nvSpPr>
          <p:cNvPr id="5" name="Espace réservé du pied de page 4">
            <a:extLst>
              <a:ext uri="{FF2B5EF4-FFF2-40B4-BE49-F238E27FC236}">
                <a16:creationId xmlns:a16="http://schemas.microsoft.com/office/drawing/2014/main" id="{61134813-C921-FC48-A4E5-9955A490E53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4015DB5-5C38-864E-B3F3-A3EDC746FFB4}"/>
              </a:ext>
            </a:extLst>
          </p:cNvPr>
          <p:cNvSpPr>
            <a:spLocks noGrp="1"/>
          </p:cNvSpPr>
          <p:nvPr>
            <p:ph type="sldNum" sz="quarter" idx="12"/>
          </p:nvPr>
        </p:nvSpPr>
        <p:spPr/>
        <p:txBody>
          <a:bodyPr/>
          <a:lstStyle/>
          <a:p>
            <a:fld id="{52292C96-3615-0B4F-B1AC-F27D246C4B39}" type="slidenum">
              <a:rPr lang="fr-FR" smtClean="0"/>
              <a:t>‹N°›</a:t>
            </a:fld>
            <a:endParaRPr lang="fr-FR"/>
          </a:p>
        </p:txBody>
      </p:sp>
    </p:spTree>
    <p:extLst>
      <p:ext uri="{BB962C8B-B14F-4D97-AF65-F5344CB8AC3E}">
        <p14:creationId xmlns:p14="http://schemas.microsoft.com/office/powerpoint/2010/main" val="8420457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1" name="arrow.wav"/>
          </p:stSnd>
        </p:sndAc>
      </p:transition>
    </mc:Choice>
    <mc:Fallback>
      <p:transition spd="slow">
        <p:fade/>
        <p:sndAc>
          <p:stSnd>
            <p:snd r:embed="rId1" name="arrow.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18FEACF-24E7-DF4C-91EE-3D61747AF065}"/>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BB21AD7-CB72-5249-BCEC-2649D6616CC7}"/>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EF4A610-E0EE-444F-A85D-A7113DAFD1A5}"/>
              </a:ext>
            </a:extLst>
          </p:cNvPr>
          <p:cNvSpPr>
            <a:spLocks noGrp="1"/>
          </p:cNvSpPr>
          <p:nvPr>
            <p:ph type="dt" sz="half" idx="10"/>
          </p:nvPr>
        </p:nvSpPr>
        <p:spPr/>
        <p:txBody>
          <a:bodyPr/>
          <a:lstStyle/>
          <a:p>
            <a:fld id="{96D7EA89-AB47-2A45-BE05-DD9CF2811D6D}" type="datetimeFigureOut">
              <a:rPr lang="fr-FR" smtClean="0"/>
              <a:t>10/03/2018</a:t>
            </a:fld>
            <a:endParaRPr lang="fr-FR"/>
          </a:p>
        </p:txBody>
      </p:sp>
      <p:sp>
        <p:nvSpPr>
          <p:cNvPr id="5" name="Espace réservé du pied de page 4">
            <a:extLst>
              <a:ext uri="{FF2B5EF4-FFF2-40B4-BE49-F238E27FC236}">
                <a16:creationId xmlns:a16="http://schemas.microsoft.com/office/drawing/2014/main" id="{B66E150D-6937-8A48-9FAE-6BF102B9F16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E91E509-F3ED-9E4F-B067-1CA76E0E8134}"/>
              </a:ext>
            </a:extLst>
          </p:cNvPr>
          <p:cNvSpPr>
            <a:spLocks noGrp="1"/>
          </p:cNvSpPr>
          <p:nvPr>
            <p:ph type="sldNum" sz="quarter" idx="12"/>
          </p:nvPr>
        </p:nvSpPr>
        <p:spPr/>
        <p:txBody>
          <a:bodyPr/>
          <a:lstStyle/>
          <a:p>
            <a:fld id="{52292C96-3615-0B4F-B1AC-F27D246C4B39}" type="slidenum">
              <a:rPr lang="fr-FR" smtClean="0"/>
              <a:t>‹N°›</a:t>
            </a:fld>
            <a:endParaRPr lang="fr-FR"/>
          </a:p>
        </p:txBody>
      </p:sp>
    </p:spTree>
    <p:extLst>
      <p:ext uri="{BB962C8B-B14F-4D97-AF65-F5344CB8AC3E}">
        <p14:creationId xmlns:p14="http://schemas.microsoft.com/office/powerpoint/2010/main" val="1292075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1" name="arrow.wav"/>
          </p:stSnd>
        </p:sndAc>
      </p:transition>
    </mc:Choice>
    <mc:Fallback>
      <p:transition spd="slow">
        <p:fade/>
        <p:sndAc>
          <p:stSnd>
            <p:snd r:embed="rId1" name="arrow.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996218-C78C-2949-8C4C-808936B3FFE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5B93C09-E5D1-8240-815E-5FE77501ED9D}"/>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99EFF6A-8808-B044-A69B-E3ED7E091039}"/>
              </a:ext>
            </a:extLst>
          </p:cNvPr>
          <p:cNvSpPr>
            <a:spLocks noGrp="1"/>
          </p:cNvSpPr>
          <p:nvPr>
            <p:ph type="dt" sz="half" idx="10"/>
          </p:nvPr>
        </p:nvSpPr>
        <p:spPr/>
        <p:txBody>
          <a:bodyPr/>
          <a:lstStyle/>
          <a:p>
            <a:fld id="{96D7EA89-AB47-2A45-BE05-DD9CF2811D6D}" type="datetimeFigureOut">
              <a:rPr lang="fr-FR" smtClean="0"/>
              <a:t>10/03/2018</a:t>
            </a:fld>
            <a:endParaRPr lang="fr-FR"/>
          </a:p>
        </p:txBody>
      </p:sp>
      <p:sp>
        <p:nvSpPr>
          <p:cNvPr id="5" name="Espace réservé du pied de page 4">
            <a:extLst>
              <a:ext uri="{FF2B5EF4-FFF2-40B4-BE49-F238E27FC236}">
                <a16:creationId xmlns:a16="http://schemas.microsoft.com/office/drawing/2014/main" id="{5DB96C41-52CC-334B-8C07-5457FCD9F9C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B4A661B-B5D2-AC45-9D46-401D977DE301}"/>
              </a:ext>
            </a:extLst>
          </p:cNvPr>
          <p:cNvSpPr>
            <a:spLocks noGrp="1"/>
          </p:cNvSpPr>
          <p:nvPr>
            <p:ph type="sldNum" sz="quarter" idx="12"/>
          </p:nvPr>
        </p:nvSpPr>
        <p:spPr/>
        <p:txBody>
          <a:bodyPr/>
          <a:lstStyle/>
          <a:p>
            <a:fld id="{52292C96-3615-0B4F-B1AC-F27D246C4B39}" type="slidenum">
              <a:rPr lang="fr-FR" smtClean="0"/>
              <a:t>‹N°›</a:t>
            </a:fld>
            <a:endParaRPr lang="fr-FR"/>
          </a:p>
        </p:txBody>
      </p:sp>
    </p:spTree>
    <p:extLst>
      <p:ext uri="{BB962C8B-B14F-4D97-AF65-F5344CB8AC3E}">
        <p14:creationId xmlns:p14="http://schemas.microsoft.com/office/powerpoint/2010/main" val="13838691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1" name="arrow.wav"/>
          </p:stSnd>
        </p:sndAc>
      </p:transition>
    </mc:Choice>
    <mc:Fallback>
      <p:transition spd="slow">
        <p:fade/>
        <p:sndAc>
          <p:stSnd>
            <p:snd r:embed="rId1" name="arrow.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7AFE74-F287-964C-B606-8B17E1DC5170}"/>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2580F41D-8155-6B42-8759-617F55B528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A1CB187B-1817-9743-8F08-31456488CAFB}"/>
              </a:ext>
            </a:extLst>
          </p:cNvPr>
          <p:cNvSpPr>
            <a:spLocks noGrp="1"/>
          </p:cNvSpPr>
          <p:nvPr>
            <p:ph type="dt" sz="half" idx="10"/>
          </p:nvPr>
        </p:nvSpPr>
        <p:spPr/>
        <p:txBody>
          <a:bodyPr/>
          <a:lstStyle/>
          <a:p>
            <a:fld id="{96D7EA89-AB47-2A45-BE05-DD9CF2811D6D}" type="datetimeFigureOut">
              <a:rPr lang="fr-FR" smtClean="0"/>
              <a:t>10/03/2018</a:t>
            </a:fld>
            <a:endParaRPr lang="fr-FR"/>
          </a:p>
        </p:txBody>
      </p:sp>
      <p:sp>
        <p:nvSpPr>
          <p:cNvPr id="5" name="Espace réservé du pied de page 4">
            <a:extLst>
              <a:ext uri="{FF2B5EF4-FFF2-40B4-BE49-F238E27FC236}">
                <a16:creationId xmlns:a16="http://schemas.microsoft.com/office/drawing/2014/main" id="{FD53F0F1-D656-0E4D-80D5-62174086950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D8C2462-DEF0-C847-8851-832C55C3DF76}"/>
              </a:ext>
            </a:extLst>
          </p:cNvPr>
          <p:cNvSpPr>
            <a:spLocks noGrp="1"/>
          </p:cNvSpPr>
          <p:nvPr>
            <p:ph type="sldNum" sz="quarter" idx="12"/>
          </p:nvPr>
        </p:nvSpPr>
        <p:spPr/>
        <p:txBody>
          <a:bodyPr/>
          <a:lstStyle/>
          <a:p>
            <a:fld id="{52292C96-3615-0B4F-B1AC-F27D246C4B39}" type="slidenum">
              <a:rPr lang="fr-FR" smtClean="0"/>
              <a:t>‹N°›</a:t>
            </a:fld>
            <a:endParaRPr lang="fr-FR"/>
          </a:p>
        </p:txBody>
      </p:sp>
    </p:spTree>
    <p:extLst>
      <p:ext uri="{BB962C8B-B14F-4D97-AF65-F5344CB8AC3E}">
        <p14:creationId xmlns:p14="http://schemas.microsoft.com/office/powerpoint/2010/main" val="18307933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1" name="arrow.wav"/>
          </p:stSnd>
        </p:sndAc>
      </p:transition>
    </mc:Choice>
    <mc:Fallback>
      <p:transition spd="slow">
        <p:fade/>
        <p:sndAc>
          <p:stSnd>
            <p:snd r:embed="rId1" name="arrow.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6E7539-3BBC-944D-8736-97780A9A99F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BB38A0D-12CC-9547-814D-3F00FE9C0CFB}"/>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8E0D8E0-0D91-0E47-AE66-8BD58B90F31E}"/>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B1E07B0-BBDA-6A4B-B459-AFC995ED8813}"/>
              </a:ext>
            </a:extLst>
          </p:cNvPr>
          <p:cNvSpPr>
            <a:spLocks noGrp="1"/>
          </p:cNvSpPr>
          <p:nvPr>
            <p:ph type="dt" sz="half" idx="10"/>
          </p:nvPr>
        </p:nvSpPr>
        <p:spPr/>
        <p:txBody>
          <a:bodyPr/>
          <a:lstStyle/>
          <a:p>
            <a:fld id="{96D7EA89-AB47-2A45-BE05-DD9CF2811D6D}" type="datetimeFigureOut">
              <a:rPr lang="fr-FR" smtClean="0"/>
              <a:t>10/03/2018</a:t>
            </a:fld>
            <a:endParaRPr lang="fr-FR"/>
          </a:p>
        </p:txBody>
      </p:sp>
      <p:sp>
        <p:nvSpPr>
          <p:cNvPr id="6" name="Espace réservé du pied de page 5">
            <a:extLst>
              <a:ext uri="{FF2B5EF4-FFF2-40B4-BE49-F238E27FC236}">
                <a16:creationId xmlns:a16="http://schemas.microsoft.com/office/drawing/2014/main" id="{F7268739-6A25-C04A-9C8B-098A483431F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1154FBF-7939-5F4C-8030-D01A25494301}"/>
              </a:ext>
            </a:extLst>
          </p:cNvPr>
          <p:cNvSpPr>
            <a:spLocks noGrp="1"/>
          </p:cNvSpPr>
          <p:nvPr>
            <p:ph type="sldNum" sz="quarter" idx="12"/>
          </p:nvPr>
        </p:nvSpPr>
        <p:spPr/>
        <p:txBody>
          <a:bodyPr/>
          <a:lstStyle/>
          <a:p>
            <a:fld id="{52292C96-3615-0B4F-B1AC-F27D246C4B39}" type="slidenum">
              <a:rPr lang="fr-FR" smtClean="0"/>
              <a:t>‹N°›</a:t>
            </a:fld>
            <a:endParaRPr lang="fr-FR"/>
          </a:p>
        </p:txBody>
      </p:sp>
    </p:spTree>
    <p:extLst>
      <p:ext uri="{BB962C8B-B14F-4D97-AF65-F5344CB8AC3E}">
        <p14:creationId xmlns:p14="http://schemas.microsoft.com/office/powerpoint/2010/main" val="40820825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1" name="arrow.wav"/>
          </p:stSnd>
        </p:sndAc>
      </p:transition>
    </mc:Choice>
    <mc:Fallback>
      <p:transition spd="slow">
        <p:fade/>
        <p:sndAc>
          <p:stSnd>
            <p:snd r:embed="rId1" name="arrow.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500D5-51E4-4940-886E-FB9520A2A217}"/>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18003493-DCC2-4049-809D-08AE3B6E32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D3F758E6-85B4-F84B-B1A7-7D5EDA960201}"/>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0E4A47E-A0E2-934D-AFAB-7CA6FF2A72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BFCAF38C-4E66-0B44-B130-BA43804AAC79}"/>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172E74F-0AB9-E947-8289-A27C0B265800}"/>
              </a:ext>
            </a:extLst>
          </p:cNvPr>
          <p:cNvSpPr>
            <a:spLocks noGrp="1"/>
          </p:cNvSpPr>
          <p:nvPr>
            <p:ph type="dt" sz="half" idx="10"/>
          </p:nvPr>
        </p:nvSpPr>
        <p:spPr/>
        <p:txBody>
          <a:bodyPr/>
          <a:lstStyle/>
          <a:p>
            <a:fld id="{96D7EA89-AB47-2A45-BE05-DD9CF2811D6D}" type="datetimeFigureOut">
              <a:rPr lang="fr-FR" smtClean="0"/>
              <a:t>10/03/2018</a:t>
            </a:fld>
            <a:endParaRPr lang="fr-FR"/>
          </a:p>
        </p:txBody>
      </p:sp>
      <p:sp>
        <p:nvSpPr>
          <p:cNvPr id="8" name="Espace réservé du pied de page 7">
            <a:extLst>
              <a:ext uri="{FF2B5EF4-FFF2-40B4-BE49-F238E27FC236}">
                <a16:creationId xmlns:a16="http://schemas.microsoft.com/office/drawing/2014/main" id="{56432DE3-E17D-4F4E-A51C-9DCF1FA4E587}"/>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A308155D-55CC-4348-8549-53782AAD9E4D}"/>
              </a:ext>
            </a:extLst>
          </p:cNvPr>
          <p:cNvSpPr>
            <a:spLocks noGrp="1"/>
          </p:cNvSpPr>
          <p:nvPr>
            <p:ph type="sldNum" sz="quarter" idx="12"/>
          </p:nvPr>
        </p:nvSpPr>
        <p:spPr/>
        <p:txBody>
          <a:bodyPr/>
          <a:lstStyle/>
          <a:p>
            <a:fld id="{52292C96-3615-0B4F-B1AC-F27D246C4B39}" type="slidenum">
              <a:rPr lang="fr-FR" smtClean="0"/>
              <a:t>‹N°›</a:t>
            </a:fld>
            <a:endParaRPr lang="fr-FR"/>
          </a:p>
        </p:txBody>
      </p:sp>
    </p:spTree>
    <p:extLst>
      <p:ext uri="{BB962C8B-B14F-4D97-AF65-F5344CB8AC3E}">
        <p14:creationId xmlns:p14="http://schemas.microsoft.com/office/powerpoint/2010/main" val="42810515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1" name="arrow.wav"/>
          </p:stSnd>
        </p:sndAc>
      </p:transition>
    </mc:Choice>
    <mc:Fallback>
      <p:transition spd="slow">
        <p:fade/>
        <p:sndAc>
          <p:stSnd>
            <p:snd r:embed="rId1" name="arrow.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5FD217-2A4F-BE46-A40B-2A6D36E2A80E}"/>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32651FB-4E12-7D43-B2D6-4C701A4E47AF}"/>
              </a:ext>
            </a:extLst>
          </p:cNvPr>
          <p:cNvSpPr>
            <a:spLocks noGrp="1"/>
          </p:cNvSpPr>
          <p:nvPr>
            <p:ph type="dt" sz="half" idx="10"/>
          </p:nvPr>
        </p:nvSpPr>
        <p:spPr/>
        <p:txBody>
          <a:bodyPr/>
          <a:lstStyle/>
          <a:p>
            <a:fld id="{96D7EA89-AB47-2A45-BE05-DD9CF2811D6D}" type="datetimeFigureOut">
              <a:rPr lang="fr-FR" smtClean="0"/>
              <a:t>10/03/2018</a:t>
            </a:fld>
            <a:endParaRPr lang="fr-FR"/>
          </a:p>
        </p:txBody>
      </p:sp>
      <p:sp>
        <p:nvSpPr>
          <p:cNvPr id="4" name="Espace réservé du pied de page 3">
            <a:extLst>
              <a:ext uri="{FF2B5EF4-FFF2-40B4-BE49-F238E27FC236}">
                <a16:creationId xmlns:a16="http://schemas.microsoft.com/office/drawing/2014/main" id="{ABB543C8-1C17-8D46-9426-294FCE108EF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2776BE93-23C3-6949-8D90-67B1E1D43283}"/>
              </a:ext>
            </a:extLst>
          </p:cNvPr>
          <p:cNvSpPr>
            <a:spLocks noGrp="1"/>
          </p:cNvSpPr>
          <p:nvPr>
            <p:ph type="sldNum" sz="quarter" idx="12"/>
          </p:nvPr>
        </p:nvSpPr>
        <p:spPr/>
        <p:txBody>
          <a:bodyPr/>
          <a:lstStyle/>
          <a:p>
            <a:fld id="{52292C96-3615-0B4F-B1AC-F27D246C4B39}" type="slidenum">
              <a:rPr lang="fr-FR" smtClean="0"/>
              <a:t>‹N°›</a:t>
            </a:fld>
            <a:endParaRPr lang="fr-FR"/>
          </a:p>
        </p:txBody>
      </p:sp>
    </p:spTree>
    <p:extLst>
      <p:ext uri="{BB962C8B-B14F-4D97-AF65-F5344CB8AC3E}">
        <p14:creationId xmlns:p14="http://schemas.microsoft.com/office/powerpoint/2010/main" val="26487554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1" name="arrow.wav"/>
          </p:stSnd>
        </p:sndAc>
      </p:transition>
    </mc:Choice>
    <mc:Fallback>
      <p:transition spd="slow">
        <p:fade/>
        <p:sndAc>
          <p:stSnd>
            <p:snd r:embed="rId1" name="arrow.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EE1B2FA-DACF-1E47-BF4B-41B392B637C4}"/>
              </a:ext>
            </a:extLst>
          </p:cNvPr>
          <p:cNvSpPr>
            <a:spLocks noGrp="1"/>
          </p:cNvSpPr>
          <p:nvPr>
            <p:ph type="dt" sz="half" idx="10"/>
          </p:nvPr>
        </p:nvSpPr>
        <p:spPr/>
        <p:txBody>
          <a:bodyPr/>
          <a:lstStyle/>
          <a:p>
            <a:fld id="{96D7EA89-AB47-2A45-BE05-DD9CF2811D6D}" type="datetimeFigureOut">
              <a:rPr lang="fr-FR" smtClean="0"/>
              <a:t>10/03/2018</a:t>
            </a:fld>
            <a:endParaRPr lang="fr-FR"/>
          </a:p>
        </p:txBody>
      </p:sp>
      <p:sp>
        <p:nvSpPr>
          <p:cNvPr id="3" name="Espace réservé du pied de page 2">
            <a:extLst>
              <a:ext uri="{FF2B5EF4-FFF2-40B4-BE49-F238E27FC236}">
                <a16:creationId xmlns:a16="http://schemas.microsoft.com/office/drawing/2014/main" id="{7754BE64-A163-4A48-97CA-34128CF08472}"/>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586A5F51-5FE0-0F40-8E8B-1582370DEF0D}"/>
              </a:ext>
            </a:extLst>
          </p:cNvPr>
          <p:cNvSpPr>
            <a:spLocks noGrp="1"/>
          </p:cNvSpPr>
          <p:nvPr>
            <p:ph type="sldNum" sz="quarter" idx="12"/>
          </p:nvPr>
        </p:nvSpPr>
        <p:spPr/>
        <p:txBody>
          <a:bodyPr/>
          <a:lstStyle/>
          <a:p>
            <a:fld id="{52292C96-3615-0B4F-B1AC-F27D246C4B39}" type="slidenum">
              <a:rPr lang="fr-FR" smtClean="0"/>
              <a:t>‹N°›</a:t>
            </a:fld>
            <a:endParaRPr lang="fr-FR"/>
          </a:p>
        </p:txBody>
      </p:sp>
    </p:spTree>
    <p:extLst>
      <p:ext uri="{BB962C8B-B14F-4D97-AF65-F5344CB8AC3E}">
        <p14:creationId xmlns:p14="http://schemas.microsoft.com/office/powerpoint/2010/main" val="5459280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1" name="arrow.wav"/>
          </p:stSnd>
        </p:sndAc>
      </p:transition>
    </mc:Choice>
    <mc:Fallback>
      <p:transition spd="slow">
        <p:fade/>
        <p:sndAc>
          <p:stSnd>
            <p:snd r:embed="rId1" name="arrow.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610FA9-83B2-7C44-A236-D6BF9C54F25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DF95614-8071-EA46-AF93-C8EF371F0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953C10A-A48F-AC4E-9810-0A7D87B929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CD2DB308-68DA-B84E-B4D7-3A42D4159D22}"/>
              </a:ext>
            </a:extLst>
          </p:cNvPr>
          <p:cNvSpPr>
            <a:spLocks noGrp="1"/>
          </p:cNvSpPr>
          <p:nvPr>
            <p:ph type="dt" sz="half" idx="10"/>
          </p:nvPr>
        </p:nvSpPr>
        <p:spPr/>
        <p:txBody>
          <a:bodyPr/>
          <a:lstStyle/>
          <a:p>
            <a:fld id="{96D7EA89-AB47-2A45-BE05-DD9CF2811D6D}" type="datetimeFigureOut">
              <a:rPr lang="fr-FR" smtClean="0"/>
              <a:t>10/03/2018</a:t>
            </a:fld>
            <a:endParaRPr lang="fr-FR"/>
          </a:p>
        </p:txBody>
      </p:sp>
      <p:sp>
        <p:nvSpPr>
          <p:cNvPr id="6" name="Espace réservé du pied de page 5">
            <a:extLst>
              <a:ext uri="{FF2B5EF4-FFF2-40B4-BE49-F238E27FC236}">
                <a16:creationId xmlns:a16="http://schemas.microsoft.com/office/drawing/2014/main" id="{F6382725-C4F4-634F-B263-7E52D3A037A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FCFDFE0-B76E-1241-8E94-289640745993}"/>
              </a:ext>
            </a:extLst>
          </p:cNvPr>
          <p:cNvSpPr>
            <a:spLocks noGrp="1"/>
          </p:cNvSpPr>
          <p:nvPr>
            <p:ph type="sldNum" sz="quarter" idx="12"/>
          </p:nvPr>
        </p:nvSpPr>
        <p:spPr/>
        <p:txBody>
          <a:bodyPr/>
          <a:lstStyle/>
          <a:p>
            <a:fld id="{52292C96-3615-0B4F-B1AC-F27D246C4B39}" type="slidenum">
              <a:rPr lang="fr-FR" smtClean="0"/>
              <a:t>‹N°›</a:t>
            </a:fld>
            <a:endParaRPr lang="fr-FR"/>
          </a:p>
        </p:txBody>
      </p:sp>
    </p:spTree>
    <p:extLst>
      <p:ext uri="{BB962C8B-B14F-4D97-AF65-F5344CB8AC3E}">
        <p14:creationId xmlns:p14="http://schemas.microsoft.com/office/powerpoint/2010/main" val="39924147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1" name="arrow.wav"/>
          </p:stSnd>
        </p:sndAc>
      </p:transition>
    </mc:Choice>
    <mc:Fallback>
      <p:transition spd="slow">
        <p:fade/>
        <p:sndAc>
          <p:stSnd>
            <p:snd r:embed="rId1" name="arrow.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700B74-3578-0E49-8DEF-F64751EC6E0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e l’image 2">
            <a:extLst>
              <a:ext uri="{FF2B5EF4-FFF2-40B4-BE49-F238E27FC236}">
                <a16:creationId xmlns:a16="http://schemas.microsoft.com/office/drawing/2014/main" id="{6C204FA8-5349-7442-807A-1816C5C010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A8DF98FA-267F-4A49-963A-38B39DD12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5483C575-9621-DA4B-A4F5-753192612E0B}"/>
              </a:ext>
            </a:extLst>
          </p:cNvPr>
          <p:cNvSpPr>
            <a:spLocks noGrp="1"/>
          </p:cNvSpPr>
          <p:nvPr>
            <p:ph type="dt" sz="half" idx="10"/>
          </p:nvPr>
        </p:nvSpPr>
        <p:spPr/>
        <p:txBody>
          <a:bodyPr/>
          <a:lstStyle/>
          <a:p>
            <a:fld id="{96D7EA89-AB47-2A45-BE05-DD9CF2811D6D}" type="datetimeFigureOut">
              <a:rPr lang="fr-FR" smtClean="0"/>
              <a:t>10/03/2018</a:t>
            </a:fld>
            <a:endParaRPr lang="fr-FR"/>
          </a:p>
        </p:txBody>
      </p:sp>
      <p:sp>
        <p:nvSpPr>
          <p:cNvPr id="6" name="Espace réservé du pied de page 5">
            <a:extLst>
              <a:ext uri="{FF2B5EF4-FFF2-40B4-BE49-F238E27FC236}">
                <a16:creationId xmlns:a16="http://schemas.microsoft.com/office/drawing/2014/main" id="{CD85D29D-32F6-0249-9B8E-881DD498E1E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392FCC3-427D-9E44-9252-6B45391C9CDA}"/>
              </a:ext>
            </a:extLst>
          </p:cNvPr>
          <p:cNvSpPr>
            <a:spLocks noGrp="1"/>
          </p:cNvSpPr>
          <p:nvPr>
            <p:ph type="sldNum" sz="quarter" idx="12"/>
          </p:nvPr>
        </p:nvSpPr>
        <p:spPr/>
        <p:txBody>
          <a:bodyPr/>
          <a:lstStyle/>
          <a:p>
            <a:fld id="{52292C96-3615-0B4F-B1AC-F27D246C4B39}" type="slidenum">
              <a:rPr lang="fr-FR" smtClean="0"/>
              <a:t>‹N°›</a:t>
            </a:fld>
            <a:endParaRPr lang="fr-FR"/>
          </a:p>
        </p:txBody>
      </p:sp>
    </p:spTree>
    <p:extLst>
      <p:ext uri="{BB962C8B-B14F-4D97-AF65-F5344CB8AC3E}">
        <p14:creationId xmlns:p14="http://schemas.microsoft.com/office/powerpoint/2010/main" val="22882964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1" name="arrow.wav"/>
          </p:stSnd>
        </p:sndAc>
      </p:transition>
    </mc:Choice>
    <mc:Fallback>
      <p:transition spd="slow">
        <p:fade/>
        <p:sndAc>
          <p:stSnd>
            <p:snd r:embed="rId1" name="arrow.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F879C11-305F-8B46-B25F-A30B23D65B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C4C73408-173F-2744-9AC4-CB6787FB68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FDD0E78-DFB7-3C46-A8F0-4873EADD91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D7EA89-AB47-2A45-BE05-DD9CF2811D6D}" type="datetimeFigureOut">
              <a:rPr lang="fr-FR" smtClean="0"/>
              <a:t>10/03/2018</a:t>
            </a:fld>
            <a:endParaRPr lang="fr-FR"/>
          </a:p>
        </p:txBody>
      </p:sp>
      <p:sp>
        <p:nvSpPr>
          <p:cNvPr id="5" name="Espace réservé du pied de page 4">
            <a:extLst>
              <a:ext uri="{FF2B5EF4-FFF2-40B4-BE49-F238E27FC236}">
                <a16:creationId xmlns:a16="http://schemas.microsoft.com/office/drawing/2014/main" id="{4C00A8EB-0610-7848-9F60-8DF85D58D9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38B2210-02B2-7241-887A-3EFA350B22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292C96-3615-0B4F-B1AC-F27D246C4B39}" type="slidenum">
              <a:rPr lang="fr-FR" smtClean="0"/>
              <a:t>‹N°›</a:t>
            </a:fld>
            <a:endParaRPr lang="fr-FR"/>
          </a:p>
        </p:txBody>
      </p:sp>
    </p:spTree>
    <p:extLst>
      <p:ext uri="{BB962C8B-B14F-4D97-AF65-F5344CB8AC3E}">
        <p14:creationId xmlns:p14="http://schemas.microsoft.com/office/powerpoint/2010/main" val="22994520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13" name="arrow.wav"/>
          </p:stSnd>
        </p:sndAc>
      </p:transition>
    </mc:Choice>
    <mc:Fallback>
      <p:transition spd="slow">
        <p:fade/>
        <p:sndAc>
          <p:stSnd>
            <p:snd r:embed="rId13" name="arrow.wav"/>
          </p:stSnd>
        </p:sndAc>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FAB357-076B-A94F-82D0-170D80CDB8A7}"/>
              </a:ext>
            </a:extLst>
          </p:cNvPr>
          <p:cNvSpPr>
            <a:spLocks noGrp="1"/>
          </p:cNvSpPr>
          <p:nvPr>
            <p:ph type="ctrTitle"/>
          </p:nvPr>
        </p:nvSpPr>
        <p:spPr>
          <a:xfrm>
            <a:off x="3671299" y="1728539"/>
            <a:ext cx="9144000" cy="2387600"/>
          </a:xfrm>
        </p:spPr>
        <p:txBody>
          <a:bodyPr/>
          <a:lstStyle/>
          <a:p>
            <a:r>
              <a:rPr lang="fr-FR" dirty="0"/>
              <a:t> </a:t>
            </a:r>
          </a:p>
        </p:txBody>
      </p:sp>
      <p:sp>
        <p:nvSpPr>
          <p:cNvPr id="3" name="Sous-titre 2">
            <a:extLst>
              <a:ext uri="{FF2B5EF4-FFF2-40B4-BE49-F238E27FC236}">
                <a16:creationId xmlns:a16="http://schemas.microsoft.com/office/drawing/2014/main" id="{260DEBC0-B2AB-0D4E-B837-4E8146AADEAE}"/>
              </a:ext>
            </a:extLst>
          </p:cNvPr>
          <p:cNvSpPr>
            <a:spLocks noGrp="1"/>
          </p:cNvSpPr>
          <p:nvPr>
            <p:ph type="subTitle" idx="1"/>
          </p:nvPr>
        </p:nvSpPr>
        <p:spPr/>
        <p:txBody>
          <a:bodyPr/>
          <a:lstStyle/>
          <a:p>
            <a:r>
              <a:rPr lang="fr-FR" dirty="0"/>
              <a:t> </a:t>
            </a:r>
          </a:p>
        </p:txBody>
      </p:sp>
      <p:pic>
        <p:nvPicPr>
          <p:cNvPr id="1026" name="Image 1" descr="/Users/macmaison/Desktop/logo_RMH_jaune_et_bleu.gif">
            <a:extLst>
              <a:ext uri="{FF2B5EF4-FFF2-40B4-BE49-F238E27FC236}">
                <a16:creationId xmlns:a16="http://schemas.microsoft.com/office/drawing/2014/main" id="{66B1215C-CFDE-D64C-AC30-FB21864BA3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9450" y="1070116"/>
            <a:ext cx="5753100" cy="2044700"/>
          </a:xfrm>
          <a:prstGeom prst="rect">
            <a:avLst/>
          </a:prstGeom>
          <a:noFill/>
          <a:extLst>
            <a:ext uri="{909E8E84-426E-40DD-AFC4-6F175D3DCCD1}">
              <a14:hiddenFill xmlns:a14="http://schemas.microsoft.com/office/drawing/2010/main">
                <a:solidFill>
                  <a:srgbClr val="FFFFFF"/>
                </a:solidFill>
              </a14:hiddenFill>
            </a:ext>
          </a:extLst>
        </p:spPr>
      </p:pic>
      <p:sp>
        <p:nvSpPr>
          <p:cNvPr id="4" name="Zone de texte 2">
            <a:extLst>
              <a:ext uri="{FF2B5EF4-FFF2-40B4-BE49-F238E27FC236}">
                <a16:creationId xmlns:a16="http://schemas.microsoft.com/office/drawing/2014/main" id="{997F26AF-B250-9247-9FB9-7B7DC30E2C4E}"/>
              </a:ext>
            </a:extLst>
          </p:cNvPr>
          <p:cNvSpPr txBox="1">
            <a:spLocks noChangeArrowheads="1"/>
          </p:cNvSpPr>
          <p:nvPr/>
        </p:nvSpPr>
        <p:spPr bwMode="auto">
          <a:xfrm>
            <a:off x="6381749" y="3219201"/>
            <a:ext cx="2857501"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sng" strike="noStrike" cap="none" normalizeH="0" baseline="0" dirty="0">
                <a:ln>
                  <a:noFill/>
                </a:ln>
                <a:solidFill>
                  <a:srgbClr val="000000"/>
                </a:solidFill>
                <a:effectLst/>
                <a:latin typeface="Arial Rounded MT Bold" panose="020F0704030504030204" pitchFamily="34" charset="77"/>
                <a:ea typeface="Calibri" panose="020F0502020204030204" pitchFamily="34" charset="0"/>
              </a:rPr>
              <a:t>R.M.H. ÉLECTRICITÉ</a:t>
            </a:r>
            <a:endParaRPr kumimoji="0" lang="fr-FR" altLang="fr-FR"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00"/>
                </a:solidFill>
                <a:effectLst/>
                <a:latin typeface="Arial Rounded MT Bold" panose="020F0704030504030204" pitchFamily="34" charset="77"/>
                <a:ea typeface="Calibri" panose="020F0502020204030204" pitchFamily="34" charset="0"/>
                <a:cs typeface="Arial Hebrew" pitchFamily="2" charset="-79"/>
              </a:rPr>
              <a:t>106 </a:t>
            </a:r>
            <a:r>
              <a:rPr kumimoji="0" lang="fr-FR" altLang="fr-FR" sz="1200" b="0" i="0" u="none" strike="noStrike" cap="none" normalizeH="0" baseline="0" dirty="0">
                <a:ln>
                  <a:noFill/>
                </a:ln>
                <a:solidFill>
                  <a:srgbClr val="000000"/>
                </a:solidFill>
                <a:effectLst/>
                <a:latin typeface="Arial Rounded MT Bold" panose="020F0704030504030204" pitchFamily="34" charset="77"/>
                <a:ea typeface="Calibri" panose="020F0502020204030204" pitchFamily="34" charset="0"/>
                <a:cs typeface="Calibri" panose="020F0502020204030204" pitchFamily="34" charset="0"/>
              </a:rPr>
              <a:t>rue</a:t>
            </a:r>
            <a:r>
              <a:rPr kumimoji="0" lang="fr-FR" altLang="fr-FR" sz="1200" b="0" i="0" u="none" strike="noStrike" cap="none" normalizeH="0" baseline="0" dirty="0">
                <a:ln>
                  <a:noFill/>
                </a:ln>
                <a:solidFill>
                  <a:srgbClr val="000000"/>
                </a:solidFill>
                <a:effectLst/>
                <a:latin typeface="Arial Rounded MT Bold" panose="020F0704030504030204" pitchFamily="34" charset="77"/>
                <a:ea typeface="Calibri" panose="020F0502020204030204" pitchFamily="34" charset="0"/>
                <a:cs typeface="Arial Hebrew" pitchFamily="2" charset="-79"/>
              </a:rPr>
              <a:t> </a:t>
            </a:r>
            <a:r>
              <a:rPr kumimoji="0" lang="fr-FR" altLang="fr-FR" sz="1200" b="0" i="0" u="none" strike="noStrike" cap="none" normalizeH="0" baseline="0" dirty="0">
                <a:ln>
                  <a:noFill/>
                </a:ln>
                <a:solidFill>
                  <a:srgbClr val="000000"/>
                </a:solidFill>
                <a:effectLst/>
                <a:latin typeface="Arial Rounded MT Bold" panose="020F0704030504030204" pitchFamily="34" charset="77"/>
                <a:ea typeface="Calibri" panose="020F0502020204030204" pitchFamily="34" charset="0"/>
                <a:cs typeface="Calibri" panose="020F0502020204030204" pitchFamily="34" charset="0"/>
              </a:rPr>
              <a:t>du</a:t>
            </a:r>
            <a:r>
              <a:rPr kumimoji="0" lang="fr-FR" altLang="fr-FR" sz="1200" b="0" i="0" u="none" strike="noStrike" cap="none" normalizeH="0" baseline="0" dirty="0">
                <a:ln>
                  <a:noFill/>
                </a:ln>
                <a:solidFill>
                  <a:srgbClr val="000000"/>
                </a:solidFill>
                <a:effectLst/>
                <a:latin typeface="Arial Rounded MT Bold" panose="020F0704030504030204" pitchFamily="34" charset="77"/>
                <a:ea typeface="Calibri" panose="020F0502020204030204" pitchFamily="34" charset="0"/>
                <a:cs typeface="Arial Hebrew" pitchFamily="2" charset="-79"/>
              </a:rPr>
              <a:t> </a:t>
            </a:r>
            <a:r>
              <a:rPr kumimoji="0" lang="fr-FR" altLang="fr-FR" sz="1200" b="0" i="0" u="none" strike="noStrike" cap="none" normalizeH="0" baseline="0" dirty="0">
                <a:ln>
                  <a:noFill/>
                </a:ln>
                <a:solidFill>
                  <a:srgbClr val="000000"/>
                </a:solidFill>
                <a:effectLst/>
                <a:latin typeface="Arial Rounded MT Bold" panose="020F0704030504030204" pitchFamily="34" charset="77"/>
                <a:ea typeface="Calibri" panose="020F0502020204030204" pitchFamily="34" charset="0"/>
                <a:cs typeface="Calibri" panose="020F0502020204030204" pitchFamily="34" charset="0"/>
              </a:rPr>
              <a:t>Général</a:t>
            </a:r>
            <a:r>
              <a:rPr kumimoji="0" lang="fr-FR" altLang="fr-FR" sz="1200" b="0" i="0" u="none" strike="noStrike" cap="none" normalizeH="0" baseline="0" dirty="0">
                <a:ln>
                  <a:noFill/>
                </a:ln>
                <a:solidFill>
                  <a:srgbClr val="000000"/>
                </a:solidFill>
                <a:effectLst/>
                <a:latin typeface="Arial Rounded MT Bold" panose="020F0704030504030204" pitchFamily="34" charset="77"/>
                <a:ea typeface="Calibri" panose="020F0502020204030204" pitchFamily="34" charset="0"/>
                <a:cs typeface="Arial Hebrew" pitchFamily="2" charset="-79"/>
              </a:rPr>
              <a:t> </a:t>
            </a:r>
            <a:r>
              <a:rPr kumimoji="0" lang="fr-FR" altLang="fr-FR" sz="1200" b="0" i="0" u="none" strike="noStrike" cap="none" normalizeH="0" baseline="0" dirty="0">
                <a:ln>
                  <a:noFill/>
                </a:ln>
                <a:solidFill>
                  <a:srgbClr val="000000"/>
                </a:solidFill>
                <a:effectLst/>
                <a:latin typeface="Arial Rounded MT Bold" panose="020F0704030504030204" pitchFamily="34" charset="77"/>
                <a:ea typeface="Calibri" panose="020F0502020204030204" pitchFamily="34" charset="0"/>
                <a:cs typeface="Calibri" panose="020F0502020204030204" pitchFamily="34" charset="0"/>
              </a:rPr>
              <a:t>Delestraint</a:t>
            </a:r>
            <a:endParaRPr kumimoji="0" lang="fr-FR" altLang="fr-FR"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00"/>
                </a:solidFill>
                <a:effectLst/>
                <a:latin typeface="Arial Rounded MT Bold" panose="020F0704030504030204" pitchFamily="34" charset="77"/>
                <a:ea typeface="Calibri" panose="020F0502020204030204" pitchFamily="34" charset="0"/>
                <a:cs typeface="Arial Hebrew" pitchFamily="2" charset="-79"/>
              </a:rPr>
              <a:t>(</a:t>
            </a:r>
            <a:r>
              <a:rPr kumimoji="0" lang="fr-FR" altLang="fr-FR" sz="1200" b="0" i="0" u="none" strike="noStrike" cap="none" normalizeH="0" baseline="0" dirty="0">
                <a:ln>
                  <a:noFill/>
                </a:ln>
                <a:solidFill>
                  <a:srgbClr val="000000"/>
                </a:solidFill>
                <a:effectLst/>
                <a:latin typeface="Arial Rounded MT Bold" panose="020F0704030504030204" pitchFamily="34" charset="77"/>
                <a:ea typeface="Calibri" panose="020F0502020204030204" pitchFamily="34" charset="0"/>
                <a:cs typeface="Calibri" panose="020F0502020204030204" pitchFamily="34" charset="0"/>
              </a:rPr>
              <a:t>ZI</a:t>
            </a:r>
            <a:r>
              <a:rPr kumimoji="0" lang="fr-FR" altLang="fr-FR" sz="1200" b="0" i="0" u="none" strike="noStrike" cap="none" normalizeH="0" baseline="0" dirty="0">
                <a:ln>
                  <a:noFill/>
                </a:ln>
                <a:solidFill>
                  <a:srgbClr val="000000"/>
                </a:solidFill>
                <a:effectLst/>
                <a:latin typeface="Arial Rounded MT Bold" panose="020F0704030504030204" pitchFamily="34" charset="77"/>
                <a:ea typeface="Calibri" panose="020F0502020204030204" pitchFamily="34" charset="0"/>
                <a:cs typeface="Arial Hebrew" pitchFamily="2" charset="-79"/>
              </a:rPr>
              <a:t> </a:t>
            </a:r>
            <a:r>
              <a:rPr kumimoji="0" lang="fr-FR" altLang="fr-FR" sz="1200" b="0" i="0" u="none" strike="noStrike" cap="none" normalizeH="0" baseline="0" dirty="0">
                <a:ln>
                  <a:noFill/>
                </a:ln>
                <a:solidFill>
                  <a:srgbClr val="000000"/>
                </a:solidFill>
                <a:effectLst/>
                <a:latin typeface="Arial Rounded MT Bold" panose="020F0704030504030204" pitchFamily="34" charset="77"/>
                <a:ea typeface="Calibri" panose="020F0502020204030204" pitchFamily="34" charset="0"/>
                <a:cs typeface="Calibri" panose="020F0502020204030204" pitchFamily="34" charset="0"/>
              </a:rPr>
              <a:t>du</a:t>
            </a:r>
            <a:r>
              <a:rPr kumimoji="0" lang="fr-FR" altLang="fr-FR" sz="1200" b="0" i="0" u="none" strike="noStrike" cap="none" normalizeH="0" baseline="0" dirty="0">
                <a:ln>
                  <a:noFill/>
                </a:ln>
                <a:solidFill>
                  <a:srgbClr val="000000"/>
                </a:solidFill>
                <a:effectLst/>
                <a:latin typeface="Arial Rounded MT Bold" panose="020F0704030504030204" pitchFamily="34" charset="77"/>
                <a:ea typeface="Calibri" panose="020F0502020204030204" pitchFamily="34" charset="0"/>
                <a:cs typeface="Arial Hebrew" pitchFamily="2" charset="-79"/>
              </a:rPr>
              <a:t> </a:t>
            </a:r>
            <a:r>
              <a:rPr kumimoji="0" lang="fr-FR" altLang="fr-FR" sz="1200" b="0" i="0" u="none" strike="noStrike" cap="none" normalizeH="0" baseline="0" dirty="0">
                <a:ln>
                  <a:noFill/>
                </a:ln>
                <a:solidFill>
                  <a:srgbClr val="000000"/>
                </a:solidFill>
                <a:effectLst/>
                <a:latin typeface="Arial Rounded MT Bold" panose="020F0704030504030204" pitchFamily="34" charset="77"/>
                <a:ea typeface="Calibri" panose="020F0502020204030204" pitchFamily="34" charset="0"/>
                <a:cs typeface="Calibri" panose="020F0502020204030204" pitchFamily="34" charset="0"/>
              </a:rPr>
              <a:t>Maréchal</a:t>
            </a:r>
            <a:r>
              <a:rPr kumimoji="0" lang="fr-FR" altLang="fr-FR" sz="1200" b="0" i="0" u="none" strike="noStrike" cap="none" normalizeH="0" baseline="0" dirty="0">
                <a:ln>
                  <a:noFill/>
                </a:ln>
                <a:solidFill>
                  <a:srgbClr val="000000"/>
                </a:solidFill>
                <a:effectLst/>
                <a:latin typeface="Arial Rounded MT Bold" panose="020F0704030504030204" pitchFamily="34" charset="77"/>
                <a:ea typeface="Calibri" panose="020F0502020204030204" pitchFamily="34" charset="0"/>
                <a:cs typeface="Arial Hebrew" pitchFamily="2" charset="-79"/>
              </a:rPr>
              <a:t> </a:t>
            </a:r>
            <a:r>
              <a:rPr kumimoji="0" lang="fr-FR" altLang="fr-FR" sz="1200" b="0" i="0" u="none" strike="noStrike" cap="none" normalizeH="0" baseline="0" dirty="0">
                <a:ln>
                  <a:noFill/>
                </a:ln>
                <a:solidFill>
                  <a:srgbClr val="000000"/>
                </a:solidFill>
                <a:effectLst/>
                <a:latin typeface="Arial Rounded MT Bold" panose="020F0704030504030204" pitchFamily="34" charset="77"/>
                <a:ea typeface="Calibri" panose="020F0502020204030204" pitchFamily="34" charset="0"/>
                <a:cs typeface="Calibri" panose="020F0502020204030204" pitchFamily="34" charset="0"/>
              </a:rPr>
              <a:t>Juin</a:t>
            </a:r>
            <a:r>
              <a:rPr kumimoji="0" lang="fr-FR" altLang="fr-FR" sz="1200" b="0" i="0" u="none" strike="noStrike" cap="none" normalizeH="0" baseline="0" dirty="0">
                <a:ln>
                  <a:noFill/>
                </a:ln>
                <a:solidFill>
                  <a:srgbClr val="000000"/>
                </a:solidFill>
                <a:effectLst/>
                <a:latin typeface="Arial Rounded MT Bold" panose="020F0704030504030204" pitchFamily="34" charset="77"/>
                <a:ea typeface="Calibri" panose="020F0502020204030204" pitchFamily="34" charset="0"/>
                <a:cs typeface="Arial Hebrew" pitchFamily="2" charset="-79"/>
              </a:rPr>
              <a:t>)</a:t>
            </a:r>
            <a:endParaRPr kumimoji="0" lang="fr-FR" altLang="fr-FR"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00"/>
                </a:solidFill>
                <a:effectLst/>
                <a:latin typeface="Arial Rounded MT Bold" panose="020F0704030504030204" pitchFamily="34" charset="77"/>
                <a:ea typeface="Calibri" panose="020F0502020204030204" pitchFamily="34" charset="0"/>
                <a:cs typeface="Arial Hebrew" pitchFamily="2" charset="-79"/>
              </a:rPr>
              <a:t>77000 </a:t>
            </a:r>
            <a:r>
              <a:rPr kumimoji="0" lang="fr-FR" altLang="fr-FR" sz="1200" b="0" i="0" u="none" strike="noStrike" cap="none" normalizeH="0" baseline="0" dirty="0">
                <a:ln>
                  <a:noFill/>
                </a:ln>
                <a:solidFill>
                  <a:srgbClr val="000000"/>
                </a:solidFill>
                <a:effectLst/>
                <a:latin typeface="Arial Rounded MT Bold" panose="020F0704030504030204" pitchFamily="34" charset="77"/>
                <a:ea typeface="Calibri" panose="020F0502020204030204" pitchFamily="34" charset="0"/>
                <a:cs typeface="Calibri" panose="020F0502020204030204" pitchFamily="34" charset="0"/>
              </a:rPr>
              <a:t>VAUX</a:t>
            </a:r>
            <a:r>
              <a:rPr kumimoji="0" lang="fr-FR" altLang="fr-FR" sz="1200" b="0" i="0" u="none" strike="noStrike" cap="none" normalizeH="0" baseline="0" dirty="0">
                <a:ln>
                  <a:noFill/>
                </a:ln>
                <a:solidFill>
                  <a:srgbClr val="000000"/>
                </a:solidFill>
                <a:effectLst/>
                <a:latin typeface="Arial Rounded MT Bold" panose="020F0704030504030204" pitchFamily="34" charset="77"/>
                <a:ea typeface="Calibri" panose="020F0502020204030204" pitchFamily="34" charset="0"/>
                <a:cs typeface="Arial Hebrew" pitchFamily="2" charset="-79"/>
              </a:rPr>
              <a:t> </a:t>
            </a:r>
            <a:r>
              <a:rPr kumimoji="0" lang="fr-FR" altLang="fr-FR" sz="1200" b="0" i="0" u="none" strike="noStrike" cap="none" normalizeH="0" baseline="0" dirty="0">
                <a:ln>
                  <a:noFill/>
                </a:ln>
                <a:solidFill>
                  <a:srgbClr val="000000"/>
                </a:solidFill>
                <a:effectLst/>
                <a:latin typeface="Arial Rounded MT Bold" panose="020F0704030504030204" pitchFamily="34" charset="77"/>
                <a:ea typeface="Calibri" panose="020F0502020204030204" pitchFamily="34" charset="0"/>
                <a:cs typeface="Calibri" panose="020F0502020204030204" pitchFamily="34" charset="0"/>
              </a:rPr>
              <a:t>LE</a:t>
            </a:r>
            <a:r>
              <a:rPr kumimoji="0" lang="fr-FR" altLang="fr-FR" sz="1200" b="0" i="0" u="none" strike="noStrike" cap="none" normalizeH="0" baseline="0" dirty="0">
                <a:ln>
                  <a:noFill/>
                </a:ln>
                <a:solidFill>
                  <a:srgbClr val="000000"/>
                </a:solidFill>
                <a:effectLst/>
                <a:latin typeface="Arial Rounded MT Bold" panose="020F0704030504030204" pitchFamily="34" charset="77"/>
                <a:ea typeface="Calibri" panose="020F0502020204030204" pitchFamily="34" charset="0"/>
                <a:cs typeface="Arial Hebrew" pitchFamily="2" charset="-79"/>
              </a:rPr>
              <a:t> </a:t>
            </a:r>
            <a:r>
              <a:rPr kumimoji="0" lang="fr-FR" altLang="fr-FR" sz="1200" b="0" i="0" u="none" strike="noStrike" cap="none" normalizeH="0" baseline="0" dirty="0">
                <a:ln>
                  <a:noFill/>
                </a:ln>
                <a:solidFill>
                  <a:srgbClr val="000000"/>
                </a:solidFill>
                <a:effectLst/>
                <a:latin typeface="Arial Rounded MT Bold" panose="020F0704030504030204" pitchFamily="34" charset="77"/>
                <a:ea typeface="Calibri" panose="020F0502020204030204" pitchFamily="34" charset="0"/>
                <a:cs typeface="Calibri" panose="020F0502020204030204" pitchFamily="34" charset="0"/>
              </a:rPr>
              <a:t>PENIL</a:t>
            </a:r>
            <a:endParaRPr kumimoji="0" lang="fr-FR" altLang="fr-FR"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00"/>
                </a:solidFill>
                <a:effectLst/>
                <a:latin typeface="Arial Rounded MT Bold" panose="020F0704030504030204" pitchFamily="34" charset="77"/>
                <a:ea typeface="Calibri" panose="020F0502020204030204" pitchFamily="34" charset="0"/>
                <a:cs typeface="Calibri" panose="020F0502020204030204" pitchFamily="34" charset="0"/>
              </a:rPr>
              <a:t>Tél</a:t>
            </a:r>
            <a:r>
              <a:rPr kumimoji="0" lang="fr-FR" altLang="fr-FR" sz="1200" b="0" i="0" u="none" strike="noStrike" cap="none" normalizeH="0" baseline="0" dirty="0">
                <a:ln>
                  <a:noFill/>
                </a:ln>
                <a:solidFill>
                  <a:srgbClr val="000000"/>
                </a:solidFill>
                <a:effectLst/>
                <a:latin typeface="Arial Rounded MT Bold" panose="020F0704030504030204" pitchFamily="34" charset="77"/>
                <a:ea typeface="Calibri" panose="020F0502020204030204" pitchFamily="34" charset="0"/>
                <a:cs typeface="Arial Hebrew" pitchFamily="2" charset="-79"/>
              </a:rPr>
              <a:t> : 01 60 59 06 66</a:t>
            </a:r>
            <a:br>
              <a:rPr kumimoji="0" lang="fr-FR" altLang="fr-FR" sz="1200" b="0" i="0" u="none" strike="noStrike" cap="none" normalizeH="0" baseline="0" dirty="0">
                <a:ln>
                  <a:noFill/>
                </a:ln>
                <a:solidFill>
                  <a:srgbClr val="000000"/>
                </a:solidFill>
                <a:effectLst/>
                <a:latin typeface="Arial Rounded MT Bold" panose="020F0704030504030204" pitchFamily="34" charset="77"/>
                <a:ea typeface="PMingLiU" panose="02020500000000000000" pitchFamily="18" charset="-120"/>
                <a:cs typeface="PMingLiU" panose="02020500000000000000" pitchFamily="18" charset="-120"/>
              </a:rPr>
            </a:br>
            <a:r>
              <a:rPr kumimoji="0" lang="fr-FR" altLang="fr-FR" sz="1200" b="0" i="0" u="none" strike="noStrike" cap="none" normalizeH="0" baseline="0" dirty="0">
                <a:ln>
                  <a:noFill/>
                </a:ln>
                <a:solidFill>
                  <a:srgbClr val="000000"/>
                </a:solidFill>
                <a:effectLst/>
                <a:latin typeface="Arial Rounded MT Bold" panose="020F0704030504030204" pitchFamily="34" charset="77"/>
                <a:ea typeface="Calibri" panose="020F0502020204030204" pitchFamily="34" charset="0"/>
                <a:cs typeface="Calibri" panose="020F0502020204030204" pitchFamily="34" charset="0"/>
              </a:rPr>
              <a:t>Fax</a:t>
            </a:r>
            <a:r>
              <a:rPr kumimoji="0" lang="fr-FR" altLang="fr-FR" sz="1200" b="0" i="0" u="none" strike="noStrike" cap="none" normalizeH="0" baseline="0" dirty="0">
                <a:ln>
                  <a:noFill/>
                </a:ln>
                <a:solidFill>
                  <a:srgbClr val="000000"/>
                </a:solidFill>
                <a:effectLst/>
                <a:latin typeface="Arial Rounded MT Bold" panose="020F0704030504030204" pitchFamily="34" charset="77"/>
                <a:ea typeface="Calibri" panose="020F0502020204030204" pitchFamily="34" charset="0"/>
                <a:cs typeface="Arial Hebrew" pitchFamily="2" charset="-79"/>
              </a:rPr>
              <a:t> : 01 64 14 03 82</a:t>
            </a:r>
            <a:endParaRPr kumimoji="0" lang="fr-FR" altLang="fr-FR"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err="1">
                <a:ln>
                  <a:noFill/>
                </a:ln>
                <a:solidFill>
                  <a:srgbClr val="3148FF"/>
                </a:solidFill>
                <a:effectLst/>
                <a:latin typeface="Verdana" panose="020B0604030504040204" pitchFamily="34" charset="0"/>
                <a:ea typeface="Calibri" panose="020F0502020204030204" pitchFamily="34" charset="0"/>
              </a:rPr>
              <a:t>melun@rmh-electricite.fr</a:t>
            </a:r>
            <a:endParaRPr kumimoji="0" lang="fr-FR" altLang="fr-FR"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41AAE818-A3D0-6E46-B5F8-E2A5A1D1CF7C}"/>
              </a:ext>
            </a:extLst>
          </p:cNvPr>
          <p:cNvSpPr>
            <a:spLocks noChangeArrowheads="1"/>
          </p:cNvSpPr>
          <p:nvPr/>
        </p:nvSpPr>
        <p:spPr bwMode="auto">
          <a:xfrm>
            <a:off x="3815461" y="61291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600" b="0" i="0" u="none" strike="noStrike" cap="none" normalizeH="0" baseline="0" dirty="0">
                <a:ln>
                  <a:noFill/>
                </a:ln>
                <a:solidFill>
                  <a:srgbClr val="FF0000"/>
                </a:solidFill>
                <a:effectLst/>
                <a:latin typeface="Franklin Gothic Demi Cond" panose="020B0603020102020204" pitchFamily="34" charset="0"/>
                <a:ea typeface="Calibri" panose="020F0502020204030204" pitchFamily="34" charset="0"/>
                <a:cs typeface="Times New Roman" panose="02020603050405020304" pitchFamily="18" charset="0"/>
              </a:rPr>
              <a:t>AMABLE SHAIN // </a:t>
            </a:r>
            <a:r>
              <a:rPr kumimoji="0" lang="fr-FR" altLang="fr-FR" sz="2600" b="0" i="0" u="none" strike="noStrike" cap="none" normalizeH="0" baseline="0" dirty="0" err="1">
                <a:ln>
                  <a:noFill/>
                </a:ln>
                <a:solidFill>
                  <a:srgbClr val="FF0000"/>
                </a:solidFill>
                <a:effectLst/>
                <a:latin typeface="Franklin Gothic Demi Cond" panose="020B0603020102020204" pitchFamily="34" charset="0"/>
                <a:ea typeface="Calibri" panose="020F0502020204030204" pitchFamily="34" charset="0"/>
                <a:cs typeface="Times New Roman" panose="02020603050405020304" pitchFamily="18" charset="0"/>
              </a:rPr>
              <a:t>T</a:t>
            </a:r>
            <a:r>
              <a:rPr kumimoji="0" lang="fr-FR" altLang="fr-FR" sz="2600" b="0" i="0" u="none" strike="noStrike" cap="none" normalizeH="0" baseline="0" dirty="0">
                <a:ln>
                  <a:noFill/>
                </a:ln>
                <a:solidFill>
                  <a:srgbClr val="FF0000"/>
                </a:solidFill>
                <a:effectLst/>
                <a:latin typeface="Franklin Gothic Demi Cond" panose="020B0603020102020204" pitchFamily="34" charset="0"/>
                <a:ea typeface="Calibri" panose="020F0502020204030204" pitchFamily="34" charset="0"/>
                <a:cs typeface="Times New Roman" panose="02020603050405020304" pitchFamily="18" charset="0"/>
              </a:rPr>
              <a:t> ELEEC 1</a:t>
            </a:r>
            <a:endParaRPr kumimoji="0" lang="fr-FR" altLang="fr-FR"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Rectangle 4">
            <a:extLst>
              <a:ext uri="{FF2B5EF4-FFF2-40B4-BE49-F238E27FC236}">
                <a16:creationId xmlns:a16="http://schemas.microsoft.com/office/drawing/2014/main" id="{FAE27A91-4CB5-1F45-8075-1DA603152D30}"/>
              </a:ext>
            </a:extLst>
          </p:cNvPr>
          <p:cNvSpPr>
            <a:spLocks noChangeArrowheads="1"/>
          </p:cNvSpPr>
          <p:nvPr/>
        </p:nvSpPr>
        <p:spPr bwMode="auto">
          <a:xfrm>
            <a:off x="2147299" y="31080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7" name="Rectangle 6">
            <a:extLst>
              <a:ext uri="{FF2B5EF4-FFF2-40B4-BE49-F238E27FC236}">
                <a16:creationId xmlns:a16="http://schemas.microsoft.com/office/drawing/2014/main" id="{0A4190CF-3090-D448-99B5-7B5CE8A0833D}"/>
              </a:ext>
            </a:extLst>
          </p:cNvPr>
          <p:cNvSpPr>
            <a:spLocks noChangeArrowheads="1"/>
          </p:cNvSpPr>
          <p:nvPr/>
        </p:nvSpPr>
        <p:spPr bwMode="auto">
          <a:xfrm>
            <a:off x="3459891" y="3219201"/>
            <a:ext cx="10879407" cy="376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1" i="0" u="sng" strike="noStrike" cap="none" normalizeH="0" baseline="0" dirty="0">
                <a:ln>
                  <a:noFill/>
                </a:ln>
                <a:solidFill>
                  <a:srgbClr val="000000"/>
                </a:solidFill>
                <a:effectLst/>
                <a:latin typeface="Arial Rounded MT Bold" panose="020F0704030504030204" pitchFamily="34" charset="77"/>
                <a:ea typeface="Times New Roman" panose="02020603050405020304" pitchFamily="18" charset="0"/>
                <a:cs typeface="Times New Roman" panose="02020603050405020304" pitchFamily="18" charset="0"/>
              </a:rPr>
              <a:t>Lyc</a:t>
            </a:r>
            <a:r>
              <a:rPr kumimoji="0" lang="fr-FR" altLang="fr-FR" sz="1600" b="1" i="0" u="sng"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é</a:t>
            </a:r>
            <a:r>
              <a:rPr kumimoji="0" lang="fr-FR" altLang="fr-FR" sz="1600" b="1" i="0" u="sng" strike="noStrike" cap="none" normalizeH="0" baseline="0" dirty="0">
                <a:ln>
                  <a:noFill/>
                </a:ln>
                <a:solidFill>
                  <a:srgbClr val="000000"/>
                </a:solidFill>
                <a:effectLst/>
                <a:latin typeface="Arial Rounded MT Bold" panose="020F0704030504030204" pitchFamily="34" charset="77"/>
                <a:ea typeface="Times New Roman" panose="02020603050405020304" pitchFamily="18" charset="0"/>
                <a:cs typeface="Times New Roman" panose="02020603050405020304" pitchFamily="18" charset="0"/>
              </a:rPr>
              <a:t>e </a:t>
            </a:r>
            <a:r>
              <a:rPr kumimoji="0" lang="fr-FR" altLang="fr-FR" sz="1400" b="1" i="0" u="sng" strike="noStrike" cap="none" normalizeH="0" baseline="0" dirty="0">
                <a:ln>
                  <a:noFill/>
                </a:ln>
                <a:solidFill>
                  <a:srgbClr val="000000"/>
                </a:solidFill>
                <a:effectLst/>
                <a:latin typeface="Arial Rounded MT Bold" panose="020F0704030504030204" pitchFamily="34" charset="77"/>
                <a:ea typeface="Times New Roman" panose="02020603050405020304" pitchFamily="18" charset="0"/>
                <a:cs typeface="Times New Roman" panose="02020603050405020304" pitchFamily="18" charset="0"/>
              </a:rPr>
              <a:t>L</a:t>
            </a:r>
            <a:r>
              <a:rPr kumimoji="0" lang="fr-FR" altLang="fr-FR" sz="1400" b="1" i="0" u="sng"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é</a:t>
            </a:r>
            <a:r>
              <a:rPr kumimoji="0" lang="fr-FR" altLang="fr-FR" sz="1400" b="1" i="0" u="sng" strike="noStrike" cap="none" normalizeH="0" baseline="0" dirty="0">
                <a:ln>
                  <a:noFill/>
                </a:ln>
                <a:solidFill>
                  <a:srgbClr val="000000"/>
                </a:solidFill>
                <a:effectLst/>
                <a:latin typeface="Arial Rounded MT Bold" panose="020F0704030504030204" pitchFamily="34" charset="77"/>
                <a:ea typeface="Times New Roman" panose="02020603050405020304" pitchFamily="18" charset="0"/>
                <a:cs typeface="Times New Roman" panose="02020603050405020304" pitchFamily="18" charset="0"/>
              </a:rPr>
              <a:t>onard</a:t>
            </a:r>
            <a:r>
              <a:rPr kumimoji="0" lang="fr-FR" altLang="fr-FR" sz="1600" b="1" i="0" u="sng" strike="noStrike" cap="none" normalizeH="0" baseline="0" dirty="0">
                <a:ln>
                  <a:noFill/>
                </a:ln>
                <a:solidFill>
                  <a:srgbClr val="000000"/>
                </a:solidFill>
                <a:effectLst/>
                <a:latin typeface="Arial Rounded MT Bold" panose="020F0704030504030204" pitchFamily="34" charset="77"/>
                <a:ea typeface="Times New Roman" panose="02020603050405020304" pitchFamily="18" charset="0"/>
                <a:cs typeface="Times New Roman" panose="02020603050405020304" pitchFamily="18" charset="0"/>
              </a:rPr>
              <a:t> de Vinci</a:t>
            </a:r>
            <a:endParaRPr kumimoji="0" lang="fr-FR" altLang="fr-FR"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00"/>
                </a:solidFill>
                <a:effectLst/>
                <a:latin typeface="Arial Rounded MT Bold" panose="020F0704030504030204" pitchFamily="34" charset="77"/>
                <a:ea typeface="Times New Roman" panose="02020603050405020304" pitchFamily="18" charset="0"/>
                <a:cs typeface="Times New Roman" panose="02020603050405020304" pitchFamily="18" charset="0"/>
              </a:rPr>
              <a:t>2 bis rue </a:t>
            </a:r>
            <a:r>
              <a:rPr kumimoji="0" lang="fr-FR" altLang="fr-FR"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É</a:t>
            </a:r>
            <a:r>
              <a:rPr kumimoji="0" lang="fr-FR" altLang="fr-FR" sz="1200" b="0" i="0" u="none" strike="noStrike" cap="none" normalizeH="0" baseline="0" dirty="0">
                <a:ln>
                  <a:noFill/>
                </a:ln>
                <a:solidFill>
                  <a:srgbClr val="000000"/>
                </a:solidFill>
                <a:effectLst/>
                <a:latin typeface="Arial Rounded MT Bold" panose="020F0704030504030204" pitchFamily="34" charset="77"/>
                <a:ea typeface="Times New Roman" panose="02020603050405020304" pitchFamily="18" charset="0"/>
                <a:cs typeface="Times New Roman" panose="02020603050405020304" pitchFamily="18" charset="0"/>
              </a:rPr>
              <a:t>douard Branly 77000 Melun</a:t>
            </a:r>
            <a:endParaRPr kumimoji="0" lang="fr-FR" altLang="fr-FR"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rgbClr val="000000"/>
                </a:solidFill>
                <a:effectLst/>
                <a:latin typeface="Arial Rounded MT Bold" panose="020F0704030504030204" pitchFamily="34" charset="77"/>
                <a:ea typeface="Times New Roman" panose="02020603050405020304" pitchFamily="18" charset="0"/>
                <a:cs typeface="Times New Roman" panose="02020603050405020304" pitchFamily="18" charset="0"/>
              </a:rPr>
              <a:t>T</a:t>
            </a:r>
            <a:r>
              <a:rPr kumimoji="0" lang="fr-FR" altLang="fr-FR" sz="1200" b="1"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é</a:t>
            </a:r>
            <a:r>
              <a:rPr kumimoji="0" lang="fr-FR" altLang="fr-FR" sz="1200" b="1" i="0" u="none" strike="noStrike" cap="none" normalizeH="0" baseline="0" dirty="0">
                <a:ln>
                  <a:noFill/>
                </a:ln>
                <a:solidFill>
                  <a:srgbClr val="000000"/>
                </a:solidFill>
                <a:effectLst/>
                <a:latin typeface="Arial Rounded MT Bold" panose="020F0704030504030204" pitchFamily="34" charset="77"/>
                <a:ea typeface="Times New Roman" panose="02020603050405020304" pitchFamily="18" charset="0"/>
                <a:cs typeface="Times New Roman" panose="02020603050405020304" pitchFamily="18" charset="0"/>
              </a:rPr>
              <a:t>l</a:t>
            </a:r>
            <a:r>
              <a:rPr kumimoji="0" lang="fr-FR" altLang="fr-FR" sz="1200" b="1"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é</a:t>
            </a:r>
            <a:r>
              <a:rPr kumimoji="0" lang="fr-FR" altLang="fr-FR" sz="1200" b="1" i="0" u="none" strike="noStrike" cap="none" normalizeH="0" baseline="0" dirty="0">
                <a:ln>
                  <a:noFill/>
                </a:ln>
                <a:solidFill>
                  <a:srgbClr val="000000"/>
                </a:solidFill>
                <a:effectLst/>
                <a:latin typeface="Arial Rounded MT Bold" panose="020F0704030504030204" pitchFamily="34" charset="77"/>
                <a:ea typeface="Times New Roman" panose="02020603050405020304" pitchFamily="18" charset="0"/>
                <a:cs typeface="Times New Roman" panose="02020603050405020304" pitchFamily="18" charset="0"/>
              </a:rPr>
              <a:t>phone :</a:t>
            </a:r>
            <a:r>
              <a:rPr kumimoji="0" lang="fr-FR" altLang="fr-FR"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fr-FR" altLang="fr-FR" sz="1200" b="0" i="0" u="none" strike="noStrike" cap="none" normalizeH="0" baseline="0" dirty="0">
                <a:ln>
                  <a:noFill/>
                </a:ln>
                <a:solidFill>
                  <a:srgbClr val="000000"/>
                </a:solidFill>
                <a:effectLst/>
                <a:latin typeface="Arial Rounded MT Bold" panose="020F0704030504030204" pitchFamily="34" charset="77"/>
                <a:ea typeface="Times New Roman" panose="02020603050405020304" pitchFamily="18" charset="0"/>
                <a:cs typeface="Times New Roman" panose="02020603050405020304" pitchFamily="18" charset="0"/>
              </a:rPr>
              <a:t>01 60 56 60 60</a:t>
            </a:r>
            <a:endParaRPr kumimoji="0" lang="fr-FR" altLang="fr-FR"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rgbClr val="000000"/>
                </a:solidFill>
                <a:effectLst/>
                <a:latin typeface="Arial Rounded MT Bold" panose="020F0704030504030204" pitchFamily="34" charset="77"/>
                <a:ea typeface="Times New Roman" panose="02020603050405020304" pitchFamily="18" charset="0"/>
                <a:cs typeface="Times New Roman" panose="02020603050405020304" pitchFamily="18" charset="0"/>
              </a:rPr>
              <a:t>Courriel :</a:t>
            </a:r>
            <a:r>
              <a:rPr kumimoji="0" lang="fr-FR" altLang="fr-FR"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fr-FR" altLang="fr-FR" sz="1200" b="0" i="0" u="none" strike="noStrike" cap="none" normalizeH="0" baseline="0" dirty="0">
                <a:ln>
                  <a:noFill/>
                </a:ln>
                <a:solidFill>
                  <a:srgbClr val="000000"/>
                </a:solidFill>
                <a:effectLst/>
                <a:latin typeface="Arial Rounded MT Bold" panose="020F0704030504030204" pitchFamily="34" charset="77"/>
                <a:ea typeface="Times New Roman" panose="02020603050405020304" pitchFamily="18" charset="0"/>
                <a:cs typeface="Times New Roman" panose="02020603050405020304" pitchFamily="18" charset="0"/>
              </a:rPr>
              <a:t>ce.0770934x@ac-creteil.fr</a:t>
            </a:r>
            <a:endParaRPr kumimoji="0" lang="fr-FR" altLang="fr-FR"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Rounded MT Bold" panose="020F0704030504030204" pitchFamily="34" charset="77"/>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Rounded MT Bold" panose="020F0704030504030204" pitchFamily="34" charset="77"/>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Rounded MT Bold" panose="020F0704030504030204" pitchFamily="34" charset="77"/>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Rounded MT Bold" panose="020F0704030504030204" pitchFamily="34" charset="77"/>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Rounded MT Bold" panose="020F0704030504030204" pitchFamily="34" charset="77"/>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Rounded MT Bold" panose="020F0704030504030204" pitchFamily="34" charset="77"/>
                <a:ea typeface="Calibri" panose="020F0502020204030204" pitchFamily="34" charset="0"/>
                <a:cs typeface="Times New Roman" panose="02020603050405020304" pitchFamily="18" charset="0"/>
              </a:rPr>
              <a:t>STAGE </a:t>
            </a:r>
            <a:endParaRPr kumimoji="0" lang="fr-FR" altLang="fr-FR"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Rounded MT Bold" panose="020F0704030504030204" pitchFamily="34" charset="77"/>
                <a:ea typeface="Calibri" panose="020F0502020204030204" pitchFamily="34" charset="0"/>
                <a:cs typeface="Times New Roman" panose="02020603050405020304" pitchFamily="18" charset="0"/>
              </a:rPr>
              <a:t> R.M.H. </a:t>
            </a:r>
            <a:r>
              <a:rPr kumimoji="0" lang="fr-FR" altLang="fr-FR"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fr-FR" altLang="fr-FR" sz="1800" b="0" i="0" u="none" strike="noStrike" cap="none" normalizeH="0" baseline="0" dirty="0">
                <a:ln>
                  <a:noFill/>
                </a:ln>
                <a:solidFill>
                  <a:schemeClr val="tx1"/>
                </a:solidFill>
                <a:effectLst/>
                <a:latin typeface="Arial Rounded MT Bold" panose="020F0704030504030204" pitchFamily="34" charset="77"/>
                <a:ea typeface="Calibri" panose="020F0502020204030204" pitchFamily="34" charset="0"/>
                <a:cs typeface="Times New Roman" panose="02020603050405020304" pitchFamily="18" charset="0"/>
              </a:rPr>
              <a:t>lectricit</a:t>
            </a:r>
            <a:r>
              <a:rPr kumimoji="0" lang="fr-FR" altLang="fr-FR"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endParaRPr kumimoji="0" lang="fr-FR" altLang="fr-FR"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Rounded MT Bold" panose="020F0704030504030204" pitchFamily="34" charset="77"/>
                <a:ea typeface="Calibri" panose="020F0502020204030204" pitchFamily="34" charset="0"/>
                <a:cs typeface="Times New Roman" panose="02020603050405020304" pitchFamily="18" charset="0"/>
              </a:rPr>
              <a:t>Du 02/10 au 20/10 et du 06/11 au 08/12/2017</a:t>
            </a:r>
            <a:endParaRPr kumimoji="0" lang="fr-FR" altLang="fr-FR"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Arial Rounded MT Bold" panose="020F0704030504030204" pitchFamily="34" charset="77"/>
                <a:ea typeface="Calibri" panose="020F0502020204030204" pitchFamily="34" charset="0"/>
                <a:cs typeface="Times New Roman" panose="02020603050405020304" pitchFamily="18"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882928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2" name="arrow.wav"/>
          </p:stSnd>
        </p:sndAc>
      </p:transition>
    </mc:Choice>
    <mc:Fallback>
      <p:transition spd="slow">
        <p:fade/>
        <p:sndAc>
          <p:stSnd>
            <p:snd r:embed="rId2" name="arrow.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CE798DC3-C9EF-AE40-B88B-71E107C1D1F4}"/>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679376" y="345989"/>
            <a:ext cx="4686150" cy="1841156"/>
          </a:xfrm>
          <a:prstGeom prst="rect">
            <a:avLst/>
          </a:prstGeom>
          <a:noFill/>
          <a:ln>
            <a:noFill/>
          </a:ln>
        </p:spPr>
      </p:pic>
      <p:sp>
        <p:nvSpPr>
          <p:cNvPr id="5" name="ZoneTexte 4">
            <a:extLst>
              <a:ext uri="{FF2B5EF4-FFF2-40B4-BE49-F238E27FC236}">
                <a16:creationId xmlns:a16="http://schemas.microsoft.com/office/drawing/2014/main" id="{9E9F3DB8-F9B1-E94D-A10F-03F56438C2BE}"/>
              </a:ext>
            </a:extLst>
          </p:cNvPr>
          <p:cNvSpPr txBox="1"/>
          <p:nvPr/>
        </p:nvSpPr>
        <p:spPr>
          <a:xfrm>
            <a:off x="0" y="2533135"/>
            <a:ext cx="12192000" cy="5078313"/>
          </a:xfrm>
          <a:prstGeom prst="rect">
            <a:avLst/>
          </a:prstGeom>
          <a:noFill/>
        </p:spPr>
        <p:txBody>
          <a:bodyPr wrap="square" rtlCol="0">
            <a:spAutoFit/>
          </a:bodyPr>
          <a:lstStyle/>
          <a:p>
            <a:pPr marL="285750" lvl="0" indent="-285750" fontAlgn="base">
              <a:buFont typeface="Arial" panose="020B0604020202020204" pitchFamily="34" charset="0"/>
              <a:buChar char="•"/>
            </a:pPr>
            <a:r>
              <a:rPr lang="fr-FR" dirty="0"/>
              <a:t>Si vous avez un feuillet d’aluminium autour de l’ensemble des paires</a:t>
            </a:r>
          </a:p>
          <a:p>
            <a:pPr lvl="0" fontAlgn="base"/>
            <a:endParaRPr lang="fr-FR" dirty="0"/>
          </a:p>
          <a:p>
            <a:pPr marL="285750" lvl="0" indent="-285750" fontAlgn="base">
              <a:buFont typeface="Arial" panose="020B0604020202020204" pitchFamily="34" charset="0"/>
              <a:buChar char="•"/>
            </a:pPr>
            <a:r>
              <a:rPr lang="fr-FR" dirty="0"/>
              <a:t>Si vous avez un feuillet d’aluminium autour de chacun des paire</a:t>
            </a:r>
          </a:p>
          <a:p>
            <a:pPr lvl="0" fontAlgn="base"/>
            <a:endParaRPr lang="fr-FR" dirty="0"/>
          </a:p>
          <a:p>
            <a:pPr marL="285750" lvl="0" indent="-285750" fontAlgn="base">
              <a:buFont typeface="Arial" panose="020B0604020202020204" pitchFamily="34" charset="0"/>
              <a:buChar char="•"/>
            </a:pPr>
            <a:r>
              <a:rPr lang="fr-FR" dirty="0"/>
              <a:t>Ou les 2 précédents</a:t>
            </a:r>
          </a:p>
          <a:p>
            <a:pPr lvl="0" fontAlgn="base"/>
            <a:endParaRPr lang="fr-FR" dirty="0"/>
          </a:p>
          <a:p>
            <a:pPr marL="285750" lvl="0" indent="-285750">
              <a:buFont typeface="Arial" panose="020B0604020202020204" pitchFamily="34" charset="0"/>
              <a:buChar char="•"/>
            </a:pPr>
            <a:r>
              <a:rPr lang="fr-FR" dirty="0"/>
              <a:t>Dénuder sur 80mm environ la câble en enlevant uniquement la partie plastique.</a:t>
            </a:r>
          </a:p>
          <a:p>
            <a:pPr lvl="0"/>
            <a:endParaRPr lang="fr-FR" dirty="0"/>
          </a:p>
          <a:p>
            <a:pPr marL="285750" lvl="0" indent="-285750">
              <a:buFont typeface="Arial" panose="020B0604020202020204" pitchFamily="34" charset="0"/>
              <a:buChar char="•"/>
            </a:pPr>
            <a:r>
              <a:rPr lang="fr-FR" dirty="0"/>
              <a:t>Laisser une dizaine de millimètre de l’aluminium qui entoure le câble.</a:t>
            </a:r>
          </a:p>
          <a:p>
            <a:pPr lvl="0"/>
            <a:endParaRPr lang="fr-FR" dirty="0"/>
          </a:p>
          <a:p>
            <a:pPr marL="285750" lvl="0" indent="-285750">
              <a:buFont typeface="Arial" panose="020B0604020202020204" pitchFamily="34" charset="0"/>
              <a:buChar char="•"/>
            </a:pPr>
            <a:r>
              <a:rPr lang="fr-FR" dirty="0"/>
              <a:t>Le fil métallique qui n’est pas gainé, l’ enrouler autour de l’aluminium.</a:t>
            </a:r>
          </a:p>
          <a:p>
            <a:pPr lvl="0"/>
            <a:endParaRPr lang="fr-FR" dirty="0"/>
          </a:p>
          <a:p>
            <a:pPr marL="285750" lvl="0" indent="-285750">
              <a:buFont typeface="Arial" panose="020B0604020202020204" pitchFamily="34" charset="0"/>
              <a:buChar char="•"/>
            </a:pPr>
            <a:r>
              <a:rPr lang="fr-FR" dirty="0"/>
              <a:t>Enlever l’aluminium qui entoure chaque paire.</a:t>
            </a:r>
          </a:p>
          <a:p>
            <a:pPr lvl="0" fontAlgn="base"/>
            <a:endParaRPr lang="fr-FR" dirty="0"/>
          </a:p>
          <a:p>
            <a:pPr lvl="0" fontAlgn="base"/>
            <a:endParaRPr lang="fr-FR" dirty="0"/>
          </a:p>
          <a:p>
            <a:pPr lvl="0" fontAlgn="base"/>
            <a:endParaRPr lang="fr-FR" dirty="0"/>
          </a:p>
          <a:p>
            <a:pPr lvl="0" fontAlgn="base"/>
            <a:endParaRPr lang="fr-FR" dirty="0"/>
          </a:p>
          <a:p>
            <a:pPr lvl="0" fontAlgn="base"/>
            <a:endParaRPr lang="fr-FR" dirty="0"/>
          </a:p>
        </p:txBody>
      </p:sp>
    </p:spTree>
    <p:extLst>
      <p:ext uri="{BB962C8B-B14F-4D97-AF65-F5344CB8AC3E}">
        <p14:creationId xmlns:p14="http://schemas.microsoft.com/office/powerpoint/2010/main" val="16479374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2" name="arrow.wav"/>
          </p:stSnd>
        </p:sndAc>
      </p:transition>
    </mc:Choice>
    <mc:Fallback>
      <p:transition spd="slow">
        <p:fade/>
        <p:sndAc>
          <p:stSnd>
            <p:snd r:embed="rId2" name="arrow.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B4159A-A1F6-4348-8685-17E94F2128AD}"/>
              </a:ext>
            </a:extLst>
          </p:cNvPr>
          <p:cNvSpPr>
            <a:spLocks noGrp="1"/>
          </p:cNvSpPr>
          <p:nvPr>
            <p:ph type="title"/>
          </p:nvPr>
        </p:nvSpPr>
        <p:spPr>
          <a:xfrm>
            <a:off x="813487" y="550477"/>
            <a:ext cx="10515600" cy="1325563"/>
          </a:xfrm>
        </p:spPr>
        <p:txBody>
          <a:bodyPr>
            <a:normAutofit fontScale="90000"/>
          </a:bodyPr>
          <a:lstStyle/>
          <a:p>
            <a:r>
              <a:rPr lang="fr-FR" dirty="0"/>
              <a:t> </a:t>
            </a:r>
            <a:br>
              <a:rPr lang="fr-FR" sz="2000" dirty="0"/>
            </a:br>
            <a:r>
              <a:rPr lang="fr-FR" sz="2000" dirty="0">
                <a:latin typeface="Arial" panose="020B0604020202020204" pitchFamily="34" charset="0"/>
                <a:cs typeface="Arial" panose="020B0604020202020204" pitchFamily="34" charset="0"/>
              </a:rPr>
              <a:t>En France nous câblons les prises RJ45 en « B »</a:t>
            </a:r>
            <a:br>
              <a:rPr lang="fr-FR" sz="2000" dirty="0">
                <a:latin typeface="Arial" panose="020B0604020202020204" pitchFamily="34" charset="0"/>
                <a:cs typeface="Arial" panose="020B0604020202020204" pitchFamily="34" charset="0"/>
              </a:rPr>
            </a:br>
            <a:r>
              <a:rPr lang="fr-FR" sz="2000" dirty="0">
                <a:latin typeface="Arial" panose="020B0604020202020204" pitchFamily="34" charset="0"/>
                <a:cs typeface="Arial" panose="020B0604020202020204" pitchFamily="34" charset="0"/>
              </a:rPr>
              <a:t>Le câble de courant faible pour les RJ45 contient 4 gaines en alu, contenant 2 câbles d’une certaine couleur accompagné du blanc. Chaque couleur a son blanc, à ne pas mélanger lors du câblage.</a:t>
            </a:r>
            <a:br>
              <a:rPr lang="fr-FR" sz="2000" dirty="0">
                <a:latin typeface="Arial" panose="020B0604020202020204" pitchFamily="34" charset="0"/>
                <a:cs typeface="Arial" panose="020B0604020202020204" pitchFamily="34" charset="0"/>
              </a:rPr>
            </a:br>
            <a:br>
              <a:rPr lang="fr-FR" sz="2000" dirty="0">
                <a:latin typeface="Arial" panose="020B0604020202020204" pitchFamily="34" charset="0"/>
                <a:cs typeface="Arial" panose="020B0604020202020204" pitchFamily="34" charset="0"/>
              </a:rPr>
            </a:br>
            <a:r>
              <a:rPr lang="fr-FR" sz="2000" b="1" u="sng" dirty="0">
                <a:latin typeface="Arial" panose="020B0604020202020204" pitchFamily="34" charset="0"/>
                <a:cs typeface="Arial" panose="020B0604020202020204" pitchFamily="34" charset="0"/>
              </a:rPr>
              <a:t>Qu’est-ce qu’une prise RJ45 ?</a:t>
            </a:r>
            <a:br>
              <a:rPr lang="fr-FR" sz="2000" dirty="0">
                <a:latin typeface="Arial" panose="020B0604020202020204" pitchFamily="34" charset="0"/>
                <a:cs typeface="Arial" panose="020B0604020202020204" pitchFamily="34" charset="0"/>
              </a:rPr>
            </a:br>
            <a:r>
              <a:rPr lang="fr-FR" sz="2000" dirty="0">
                <a:latin typeface="Arial" panose="020B0604020202020204" pitchFamily="34" charset="0"/>
                <a:cs typeface="Arial" panose="020B0604020202020204" pitchFamily="34" charset="0"/>
              </a:rPr>
              <a:t>La prise RJ45 (</a:t>
            </a:r>
            <a:r>
              <a:rPr lang="fr-FR" sz="2000" dirty="0" err="1">
                <a:latin typeface="Arial" panose="020B0604020202020204" pitchFamily="34" charset="0"/>
                <a:cs typeface="Arial" panose="020B0604020202020204" pitchFamily="34" charset="0"/>
              </a:rPr>
              <a:t>Registered</a:t>
            </a:r>
            <a:r>
              <a:rPr lang="fr-FR" sz="2000" dirty="0">
                <a:latin typeface="Arial" panose="020B0604020202020204" pitchFamily="34" charset="0"/>
                <a:cs typeface="Arial" panose="020B0604020202020204" pitchFamily="34" charset="0"/>
              </a:rPr>
              <a:t> Jack) permet de relier divers appareils de communication entre eux.</a:t>
            </a:r>
            <a:br>
              <a:rPr lang="fr-FR" sz="2000" dirty="0">
                <a:latin typeface="Arial" panose="020B0604020202020204" pitchFamily="34" charset="0"/>
                <a:cs typeface="Arial" panose="020B0604020202020204" pitchFamily="34" charset="0"/>
              </a:rPr>
            </a:br>
            <a:r>
              <a:rPr lang="fr-FR" sz="2000" dirty="0">
                <a:latin typeface="Arial" panose="020B0604020202020204" pitchFamily="34" charset="0"/>
                <a:cs typeface="Arial" panose="020B0604020202020204" pitchFamily="34" charset="0"/>
              </a:rPr>
              <a:t>On reconnaît ce connecteur avec ses 4 paires de fils torsadés et sa broche en plastique.</a:t>
            </a:r>
            <a:br>
              <a:rPr lang="fr-FR" sz="2000" dirty="0">
                <a:latin typeface="Arial" panose="020B0604020202020204" pitchFamily="34" charset="0"/>
                <a:cs typeface="Arial" panose="020B0604020202020204" pitchFamily="34" charset="0"/>
              </a:rPr>
            </a:br>
            <a:r>
              <a:rPr lang="fr-FR" sz="2000" dirty="0">
                <a:latin typeface="Arial" panose="020B0604020202020204" pitchFamily="34" charset="0"/>
                <a:cs typeface="Arial" panose="020B0604020202020204" pitchFamily="34" charset="0"/>
              </a:rPr>
              <a:t>On trouve principalement le RJ45 dans les connexions Ethernet, permettant de connecter son ordinateur à Internet par exemple, ou sa console de jeu.</a:t>
            </a:r>
            <a:br>
              <a:rPr lang="fr-FR" sz="2000" dirty="0">
                <a:latin typeface="Arial" panose="020B0604020202020204" pitchFamily="34" charset="0"/>
                <a:cs typeface="Arial" panose="020B0604020202020204" pitchFamily="34" charset="0"/>
              </a:rPr>
            </a:br>
            <a:r>
              <a:rPr lang="fr-FR" sz="2000" dirty="0">
                <a:latin typeface="Arial" panose="020B0604020202020204" pitchFamily="34" charset="0"/>
                <a:cs typeface="Arial" panose="020B0604020202020204" pitchFamily="34" charset="0"/>
              </a:rPr>
              <a:t>On l’emploie pour la circulation de courants faibles et elle remplace les anciennes prises utilisées pour le téléphone.</a:t>
            </a:r>
            <a:br>
              <a:rPr lang="fr-FR" sz="2000" dirty="0"/>
            </a:br>
            <a:endParaRPr lang="fr-FR" sz="2000" dirty="0"/>
          </a:p>
        </p:txBody>
      </p:sp>
      <p:pic>
        <p:nvPicPr>
          <p:cNvPr id="4" name="Espace réservé du contenu 3">
            <a:extLst>
              <a:ext uri="{FF2B5EF4-FFF2-40B4-BE49-F238E27FC236}">
                <a16:creationId xmlns:a16="http://schemas.microsoft.com/office/drawing/2014/main" id="{50B9AAF9-EA3D-4E4E-B940-9AC64C720546}"/>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35894" y="2631988"/>
            <a:ext cx="6359826" cy="2942453"/>
          </a:xfrm>
          <a:prstGeom prst="rect">
            <a:avLst/>
          </a:prstGeom>
          <a:noFill/>
          <a:ln>
            <a:noFill/>
          </a:ln>
        </p:spPr>
      </p:pic>
      <p:sp>
        <p:nvSpPr>
          <p:cNvPr id="5" name="ZoneTexte 4">
            <a:extLst>
              <a:ext uri="{FF2B5EF4-FFF2-40B4-BE49-F238E27FC236}">
                <a16:creationId xmlns:a16="http://schemas.microsoft.com/office/drawing/2014/main" id="{076833A5-A225-2749-B13B-2C0F994C4C12}"/>
              </a:ext>
            </a:extLst>
          </p:cNvPr>
          <p:cNvSpPr txBox="1"/>
          <p:nvPr/>
        </p:nvSpPr>
        <p:spPr>
          <a:xfrm>
            <a:off x="0" y="5820032"/>
            <a:ext cx="12192000" cy="923330"/>
          </a:xfrm>
          <a:prstGeom prst="rect">
            <a:avLst/>
          </a:prstGeom>
          <a:noFill/>
        </p:spPr>
        <p:txBody>
          <a:bodyPr wrap="square" rtlCol="0">
            <a:spAutoFit/>
          </a:bodyPr>
          <a:lstStyle/>
          <a:p>
            <a:r>
              <a:rPr lang="fr-FR" dirty="0"/>
              <a:t>Câble blindé de courant faible : F/FTP</a:t>
            </a:r>
          </a:p>
          <a:p>
            <a:endParaRPr lang="fr-FR" dirty="0"/>
          </a:p>
          <a:p>
            <a:pPr lvl="0"/>
            <a:r>
              <a:rPr lang="fr-FR" dirty="0"/>
              <a:t>F/FTP (nouvelle appellation) : les paires torsadées sont écrantées avec un écran général (F/FTP : </a:t>
            </a:r>
            <a:r>
              <a:rPr lang="fr-FR" dirty="0" err="1"/>
              <a:t>Foiled</a:t>
            </a:r>
            <a:r>
              <a:rPr lang="fr-FR" dirty="0"/>
              <a:t>+ </a:t>
            </a:r>
            <a:r>
              <a:rPr lang="fr-FR" dirty="0" err="1"/>
              <a:t>Foiled</a:t>
            </a:r>
            <a:r>
              <a:rPr lang="fr-FR" dirty="0"/>
              <a:t> </a:t>
            </a:r>
            <a:r>
              <a:rPr lang="fr-FR" dirty="0" err="1"/>
              <a:t>Twisted</a:t>
            </a:r>
            <a:r>
              <a:rPr lang="fr-FR" dirty="0"/>
              <a:t> Pairs). </a:t>
            </a:r>
          </a:p>
        </p:txBody>
      </p:sp>
    </p:spTree>
    <p:extLst>
      <p:ext uri="{BB962C8B-B14F-4D97-AF65-F5344CB8AC3E}">
        <p14:creationId xmlns:p14="http://schemas.microsoft.com/office/powerpoint/2010/main" val="27804798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2" name="arrow.wav"/>
          </p:stSnd>
        </p:sndAc>
      </p:transition>
    </mc:Choice>
    <mc:Fallback>
      <p:transition spd="slow">
        <p:fade/>
        <p:sndAc>
          <p:stSnd>
            <p:snd r:embed="rId2" name="arrow.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774B6-2EE6-6A4C-9FD8-8D109A3E3070}"/>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Noyau de RJ45 non câbler </a:t>
            </a:r>
            <a:br>
              <a:rPr lang="fr-FR" dirty="0"/>
            </a:br>
            <a:endParaRPr lang="fr-FR" dirty="0"/>
          </a:p>
        </p:txBody>
      </p:sp>
      <p:pic>
        <p:nvPicPr>
          <p:cNvPr id="4" name="Espace réservé du contenu 3" descr="20171113_111156.jpg">
            <a:extLst>
              <a:ext uri="{FF2B5EF4-FFF2-40B4-BE49-F238E27FC236}">
                <a16:creationId xmlns:a16="http://schemas.microsoft.com/office/drawing/2014/main" id="{94EBD4F2-9EF8-2C42-88D2-CE92690BEE88}"/>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38400" y="1988344"/>
            <a:ext cx="7315200" cy="4025900"/>
          </a:xfrm>
          <a:prstGeom prst="rect">
            <a:avLst/>
          </a:prstGeom>
          <a:noFill/>
          <a:ln>
            <a:noFill/>
          </a:ln>
        </p:spPr>
      </p:pic>
    </p:spTree>
    <p:extLst>
      <p:ext uri="{BB962C8B-B14F-4D97-AF65-F5344CB8AC3E}">
        <p14:creationId xmlns:p14="http://schemas.microsoft.com/office/powerpoint/2010/main" val="2092621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2" name="arrow.wav"/>
          </p:stSnd>
        </p:sndAc>
      </p:transition>
    </mc:Choice>
    <mc:Fallback>
      <p:transition spd="slow">
        <p:fade/>
        <p:sndAc>
          <p:stSnd>
            <p:snd r:embed="rId2" name="arrow.wav"/>
          </p:st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1E6EFF-5FEA-2E46-9D6E-8C30E542B535}"/>
              </a:ext>
            </a:extLst>
          </p:cNvPr>
          <p:cNvSpPr>
            <a:spLocks noGrp="1"/>
          </p:cNvSpPr>
          <p:nvPr>
            <p:ph type="title"/>
          </p:nvPr>
        </p:nvSpPr>
        <p:spPr/>
        <p:txBody>
          <a:bodyPr>
            <a:normAutofit/>
          </a:bodyPr>
          <a:lstStyle/>
          <a:p>
            <a:r>
              <a:rPr lang="fr-FR" dirty="0">
                <a:latin typeface="Arial" panose="020B0604020202020204" pitchFamily="34" charset="0"/>
                <a:cs typeface="Arial" panose="020B0604020202020204" pitchFamily="34" charset="0"/>
              </a:rPr>
              <a:t>Noyau de RJ45 après le câblage </a:t>
            </a:r>
            <a:br>
              <a:rPr lang="fr-FR" dirty="0">
                <a:latin typeface="Arial" panose="020B0604020202020204" pitchFamily="34" charset="0"/>
                <a:cs typeface="Arial" panose="020B0604020202020204" pitchFamily="34" charset="0"/>
              </a:rPr>
            </a:br>
            <a:r>
              <a:rPr lang="fr-FR" dirty="0">
                <a:latin typeface="Arial" panose="020B0604020202020204" pitchFamily="34" charset="0"/>
                <a:cs typeface="Arial" panose="020B0604020202020204" pitchFamily="34" charset="0"/>
              </a:rPr>
              <a:t>Câble courant faible F/FTP</a:t>
            </a:r>
          </a:p>
        </p:txBody>
      </p:sp>
      <p:pic>
        <p:nvPicPr>
          <p:cNvPr id="4" name="Espace réservé du contenu 3" descr="20171120_130553.jpg">
            <a:extLst>
              <a:ext uri="{FF2B5EF4-FFF2-40B4-BE49-F238E27FC236}">
                <a16:creationId xmlns:a16="http://schemas.microsoft.com/office/drawing/2014/main" id="{3A9818E2-2702-8C47-8764-5FDDC0B6A510}"/>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38400" y="1988344"/>
            <a:ext cx="7315200" cy="4025900"/>
          </a:xfrm>
          <a:prstGeom prst="rect">
            <a:avLst/>
          </a:prstGeom>
          <a:noFill/>
          <a:ln>
            <a:noFill/>
          </a:ln>
        </p:spPr>
      </p:pic>
    </p:spTree>
    <p:extLst>
      <p:ext uri="{BB962C8B-B14F-4D97-AF65-F5344CB8AC3E}">
        <p14:creationId xmlns:p14="http://schemas.microsoft.com/office/powerpoint/2010/main" val="6978896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2" name="arrow.wav"/>
          </p:stSnd>
        </p:sndAc>
      </p:transition>
    </mc:Choice>
    <mc:Fallback>
      <p:transition spd="slow">
        <p:fade/>
        <p:sndAc>
          <p:stSnd>
            <p:snd r:embed="rId2" name="arrow.wav"/>
          </p:stSnd>
        </p:sndAc>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0E86F4-4989-8A42-B9C2-5F9E4928FD62}"/>
              </a:ext>
            </a:extLst>
          </p:cNvPr>
          <p:cNvSpPr>
            <a:spLocks noGrp="1"/>
          </p:cNvSpPr>
          <p:nvPr>
            <p:ph type="title"/>
          </p:nvPr>
        </p:nvSpPr>
        <p:spPr/>
        <p:txBody>
          <a:bodyPr>
            <a:normAutofit fontScale="90000"/>
          </a:bodyPr>
          <a:lstStyle/>
          <a:p>
            <a:pPr algn="ctr"/>
            <a:r>
              <a:rPr lang="fr-FR" dirty="0">
                <a:latin typeface="Arial" panose="020B0604020202020204" pitchFamily="34" charset="0"/>
                <a:cs typeface="Arial" panose="020B0604020202020204" pitchFamily="34" charset="0"/>
              </a:rPr>
              <a:t>Baie informatique du bâtiment administration</a:t>
            </a:r>
            <a:br>
              <a:rPr lang="fr-FR" dirty="0"/>
            </a:br>
            <a:endParaRPr lang="fr-FR" dirty="0"/>
          </a:p>
        </p:txBody>
      </p:sp>
      <p:pic>
        <p:nvPicPr>
          <p:cNvPr id="4" name="Espace réservé du contenu 3">
            <a:extLst>
              <a:ext uri="{FF2B5EF4-FFF2-40B4-BE49-F238E27FC236}">
                <a16:creationId xmlns:a16="http://schemas.microsoft.com/office/drawing/2014/main" id="{23BF1573-6AE4-3C4A-9135-89328EB6D5F4}"/>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12508" y="1050324"/>
            <a:ext cx="4028303" cy="5807675"/>
          </a:xfrm>
          <a:prstGeom prst="rect">
            <a:avLst/>
          </a:prstGeom>
          <a:noFill/>
          <a:ln>
            <a:noFill/>
          </a:ln>
        </p:spPr>
      </p:pic>
    </p:spTree>
    <p:extLst>
      <p:ext uri="{BB962C8B-B14F-4D97-AF65-F5344CB8AC3E}">
        <p14:creationId xmlns:p14="http://schemas.microsoft.com/office/powerpoint/2010/main" val="7755082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2" name="arrow.wav"/>
          </p:stSnd>
        </p:sndAc>
      </p:transition>
    </mc:Choice>
    <mc:Fallback>
      <p:transition spd="slow">
        <p:fade/>
        <p:sndAc>
          <p:stSnd>
            <p:snd r:embed="rId2" name="arrow.wav"/>
          </p:stSnd>
        </p:sndAc>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3959AA-6098-804E-B0DA-FED776FBF3A4}"/>
              </a:ext>
            </a:extLst>
          </p:cNvPr>
          <p:cNvSpPr>
            <a:spLocks noGrp="1"/>
          </p:cNvSpPr>
          <p:nvPr>
            <p:ph type="title"/>
          </p:nvPr>
        </p:nvSpPr>
        <p:spPr/>
        <p:txBody>
          <a:bodyPr>
            <a:normAutofit fontScale="90000"/>
          </a:bodyPr>
          <a:lstStyle/>
          <a:p>
            <a:r>
              <a:rPr lang="fr-FR" dirty="0"/>
              <a:t> </a:t>
            </a:r>
            <a:br>
              <a:rPr lang="fr-FR" dirty="0"/>
            </a:br>
            <a:r>
              <a:rPr lang="fr-FR" sz="2700" dirty="0">
                <a:latin typeface="Arial" panose="020B0604020202020204" pitchFamily="34" charset="0"/>
                <a:cs typeface="Arial" panose="020B0604020202020204" pitchFamily="34" charset="0"/>
              </a:rPr>
              <a:t>Feuille servant au </a:t>
            </a:r>
            <a:r>
              <a:rPr lang="fr-FR" sz="2700" dirty="0" err="1">
                <a:latin typeface="Arial" panose="020B0604020202020204" pitchFamily="34" charset="0"/>
                <a:cs typeface="Arial" panose="020B0604020202020204" pitchFamily="34" charset="0"/>
              </a:rPr>
              <a:t>recettage</a:t>
            </a:r>
            <a:r>
              <a:rPr lang="fr-FR" sz="2700" dirty="0">
                <a:latin typeface="Arial" panose="020B0604020202020204" pitchFamily="34" charset="0"/>
                <a:cs typeface="Arial" panose="020B0604020202020204" pitchFamily="34" charset="0"/>
              </a:rPr>
              <a:t>*, affichant les repères des RJ45 et le lieu où la salle où sont câblé les RJ</a:t>
            </a:r>
            <a:br>
              <a:rPr lang="fr-FR" dirty="0"/>
            </a:br>
            <a:endParaRPr lang="fr-FR" dirty="0"/>
          </a:p>
        </p:txBody>
      </p:sp>
      <p:pic>
        <p:nvPicPr>
          <p:cNvPr id="4" name="Espace réservé du contenu 3" descr="stage%205.pdf">
            <a:extLst>
              <a:ext uri="{FF2B5EF4-FFF2-40B4-BE49-F238E27FC236}">
                <a16:creationId xmlns:a16="http://schemas.microsoft.com/office/drawing/2014/main" id="{82DBB6E9-0D6F-0744-9217-7BF566E6BA44}"/>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10217" y="1050324"/>
            <a:ext cx="3595816" cy="5807676"/>
          </a:xfrm>
          <a:prstGeom prst="rect">
            <a:avLst/>
          </a:prstGeom>
          <a:noFill/>
          <a:ln>
            <a:noFill/>
          </a:ln>
        </p:spPr>
      </p:pic>
    </p:spTree>
    <p:extLst>
      <p:ext uri="{BB962C8B-B14F-4D97-AF65-F5344CB8AC3E}">
        <p14:creationId xmlns:p14="http://schemas.microsoft.com/office/powerpoint/2010/main" val="28591288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2" name="arrow.wav"/>
          </p:stSnd>
        </p:sndAc>
      </p:transition>
    </mc:Choice>
    <mc:Fallback>
      <p:transition spd="slow">
        <p:fade/>
        <p:sndAc>
          <p:stSnd>
            <p:snd r:embed="rId2" name="arrow.wav"/>
          </p:stSnd>
        </p:sndAc>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34461F-2A24-3D42-90E3-880F7CBAB76A}"/>
              </a:ext>
            </a:extLst>
          </p:cNvPr>
          <p:cNvSpPr>
            <a:spLocks noGrp="1"/>
          </p:cNvSpPr>
          <p:nvPr>
            <p:ph type="title"/>
          </p:nvPr>
        </p:nvSpPr>
        <p:spPr/>
        <p:txBody>
          <a:bodyPr/>
          <a:lstStyle/>
          <a:p>
            <a:r>
              <a:rPr lang="fr-FR" dirty="0"/>
              <a:t> </a:t>
            </a:r>
          </a:p>
        </p:txBody>
      </p:sp>
      <p:sp>
        <p:nvSpPr>
          <p:cNvPr id="3" name="Espace réservé du contenu 2">
            <a:extLst>
              <a:ext uri="{FF2B5EF4-FFF2-40B4-BE49-F238E27FC236}">
                <a16:creationId xmlns:a16="http://schemas.microsoft.com/office/drawing/2014/main" id="{5549D92F-084D-9747-9E79-EAE32B039411}"/>
              </a:ext>
            </a:extLst>
          </p:cNvPr>
          <p:cNvSpPr>
            <a:spLocks noGrp="1"/>
          </p:cNvSpPr>
          <p:nvPr>
            <p:ph idx="1"/>
          </p:nvPr>
        </p:nvSpPr>
        <p:spPr>
          <a:xfrm>
            <a:off x="838200" y="1491993"/>
            <a:ext cx="10515600" cy="4351338"/>
          </a:xfrm>
        </p:spPr>
        <p:txBody>
          <a:bodyPr>
            <a:normAutofit fontScale="62500" lnSpcReduction="20000"/>
          </a:bodyPr>
          <a:lstStyle/>
          <a:p>
            <a:pPr marL="0" indent="0">
              <a:buNone/>
            </a:pPr>
            <a:r>
              <a:rPr lang="fr-FR" dirty="0"/>
              <a:t>* Le </a:t>
            </a:r>
            <a:r>
              <a:rPr lang="fr-FR" b="1" dirty="0" err="1"/>
              <a:t>recettage</a:t>
            </a:r>
            <a:r>
              <a:rPr lang="fr-FR" dirty="0"/>
              <a:t>, c’est l’opération qui consiste à garantir le bon branchement des RJ45 de la salle à le baie informatique. Il peut y avoir des erreurs lors du </a:t>
            </a:r>
            <a:r>
              <a:rPr lang="fr-FR" dirty="0" err="1"/>
              <a:t>recettage</a:t>
            </a:r>
            <a:r>
              <a:rPr lang="fr-FR" dirty="0"/>
              <a:t> par exemple mauvais repère sur le plastron. </a:t>
            </a:r>
          </a:p>
          <a:p>
            <a:pPr marL="0" indent="0">
              <a:buNone/>
            </a:pPr>
            <a:r>
              <a:rPr lang="fr-FR" dirty="0"/>
              <a:t>Hélas je n’ai pas pu faire le </a:t>
            </a:r>
            <a:r>
              <a:rPr lang="fr-FR" dirty="0" err="1"/>
              <a:t>recettage</a:t>
            </a:r>
            <a:r>
              <a:rPr lang="fr-FR" dirty="0"/>
              <a:t> car durant mon stage nous avons uniquement fait du câblage et le </a:t>
            </a:r>
            <a:r>
              <a:rPr lang="fr-FR" dirty="0" err="1"/>
              <a:t>recettage</a:t>
            </a:r>
            <a:r>
              <a:rPr lang="fr-FR" dirty="0"/>
              <a:t> devait s’effectuer vers la fin du chantier qui s’est terminé fin décembre.   </a:t>
            </a:r>
          </a:p>
          <a:p>
            <a:pPr marL="0" indent="0">
              <a:buNone/>
            </a:pPr>
            <a:r>
              <a:rPr lang="fr-FR" dirty="0"/>
              <a:t>Pour câbler les RJ45 au </a:t>
            </a:r>
            <a:r>
              <a:rPr lang="fr-FR" dirty="0" err="1"/>
              <a:t>rez</a:t>
            </a:r>
            <a:r>
              <a:rPr lang="fr-FR" dirty="0"/>
              <a:t> de chaussé nous avons utilisé un touret de câble courant faible (double ou simple).  </a:t>
            </a:r>
          </a:p>
          <a:p>
            <a:pPr marL="0" indent="0">
              <a:buNone/>
            </a:pPr>
            <a:r>
              <a:rPr lang="fr-FR" dirty="0"/>
              <a:t>Nous devions descendre dans le vide sanitaire et pour savoir ou mettre les câbles, grâce au schéma d’implantation, nous avons fait des aiguilles avec des chutes de câble de courant faible et avons écrit le repère du câble à passer et l’avons mis dans le trou ou devait être passer le câble ; ce qui es plus simple lorsque nous sommes dans le vide sanitaire où nous avons aucun repère.  </a:t>
            </a:r>
          </a:p>
          <a:p>
            <a:pPr marL="0" indent="0">
              <a:buNone/>
            </a:pPr>
            <a:r>
              <a:rPr lang="fr-FR" dirty="0"/>
              <a:t>Une fois dans le vide sanitaire nous avons tiré le câble du courant faible dans le chemin de câble du repère de la salle a la baie dans le local des serveurs ; sauf dans les salles de technologies ou dans les salles informatiques ou les baies y sont déjà installées. </a:t>
            </a:r>
          </a:p>
          <a:p>
            <a:pPr marL="0" indent="0">
              <a:buNone/>
            </a:pPr>
            <a:r>
              <a:rPr lang="fr-FR" dirty="0"/>
              <a:t>Une fois les câbles passé nous sommes allés dans la salle pour récupérer le courant faible qui venait du vide sanitaire pour le passer dans la goulotte nous avons câbler les RJ45, écrit les repères sur les plastrons et mis sur le goulotte (double compartiment car des prises y sont également installées)</a:t>
            </a:r>
          </a:p>
          <a:p>
            <a:pPr marL="0" indent="0">
              <a:buNone/>
            </a:pPr>
            <a:br>
              <a:rPr lang="fr-FR" dirty="0"/>
            </a:br>
            <a:r>
              <a:rPr lang="fr-FR" dirty="0"/>
              <a:t> </a:t>
            </a:r>
          </a:p>
          <a:p>
            <a:pPr marL="0" indent="0">
              <a:buNone/>
            </a:pPr>
            <a:endParaRPr lang="fr-FR" dirty="0"/>
          </a:p>
        </p:txBody>
      </p:sp>
    </p:spTree>
    <p:extLst>
      <p:ext uri="{BB962C8B-B14F-4D97-AF65-F5344CB8AC3E}">
        <p14:creationId xmlns:p14="http://schemas.microsoft.com/office/powerpoint/2010/main" val="40160063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2" name="arrow.wav"/>
          </p:stSnd>
        </p:sndAc>
      </p:transition>
    </mc:Choice>
    <mc:Fallback>
      <p:transition spd="slow">
        <p:fade/>
        <p:sndAc>
          <p:stSnd>
            <p:snd r:embed="rId2" name="arrow.wav"/>
          </p:stSnd>
        </p:sndAc>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3F6841-ADB3-AF4C-B03E-D029A4A84911}"/>
              </a:ext>
            </a:extLst>
          </p:cNvPr>
          <p:cNvSpPr>
            <a:spLocks noGrp="1"/>
          </p:cNvSpPr>
          <p:nvPr>
            <p:ph type="title"/>
          </p:nvPr>
        </p:nvSpPr>
        <p:spPr/>
        <p:txBody>
          <a:bodyPr/>
          <a:lstStyle/>
          <a:p>
            <a:pPr algn="ctr"/>
            <a:r>
              <a:rPr lang="fr-FR" b="1" u="sng" dirty="0">
                <a:solidFill>
                  <a:srgbClr val="FF0000"/>
                </a:solidFill>
                <a:latin typeface="Arial Rounded MT Bold" panose="020F0704030504030204" pitchFamily="34" charset="77"/>
              </a:rPr>
              <a:t>Pose de goulottes</a:t>
            </a:r>
            <a:br>
              <a:rPr lang="fr-FR" dirty="0"/>
            </a:br>
            <a:endParaRPr lang="fr-FR" dirty="0"/>
          </a:p>
        </p:txBody>
      </p:sp>
      <p:sp>
        <p:nvSpPr>
          <p:cNvPr id="3" name="Espace réservé du contenu 2">
            <a:extLst>
              <a:ext uri="{FF2B5EF4-FFF2-40B4-BE49-F238E27FC236}">
                <a16:creationId xmlns:a16="http://schemas.microsoft.com/office/drawing/2014/main" id="{8A5A44AF-392F-084F-A170-C93CAB3F61D4}"/>
              </a:ext>
            </a:extLst>
          </p:cNvPr>
          <p:cNvSpPr>
            <a:spLocks noGrp="1"/>
          </p:cNvSpPr>
          <p:nvPr>
            <p:ph idx="1"/>
          </p:nvPr>
        </p:nvSpPr>
        <p:spPr/>
        <p:txBody>
          <a:bodyPr/>
          <a:lstStyle/>
          <a:p>
            <a:pPr marL="0" indent="0">
              <a:buNone/>
            </a:pPr>
            <a:r>
              <a:rPr lang="fr-FR" dirty="0"/>
              <a:t>Pour dissimuler les câbles de courant fort et de courant faible, et maintenir les plastrons et les prises, j’ai posé des goulottes avec compartiments (simple, double ou même triples) pour séparer le courant faible et le courant fort pour éviter que le câble du courant fort ne perturbe le réseaux du courant faible. </a:t>
            </a:r>
          </a:p>
          <a:p>
            <a:pPr marL="0" indent="0">
              <a:buNone/>
            </a:pPr>
            <a:r>
              <a:rPr lang="fr-FR" dirty="0"/>
              <a:t> </a:t>
            </a:r>
          </a:p>
          <a:p>
            <a:pPr marL="0" indent="0">
              <a:buNone/>
            </a:pPr>
            <a:endParaRPr lang="fr-FR" dirty="0"/>
          </a:p>
        </p:txBody>
      </p:sp>
    </p:spTree>
    <p:extLst>
      <p:ext uri="{BB962C8B-B14F-4D97-AF65-F5344CB8AC3E}">
        <p14:creationId xmlns:p14="http://schemas.microsoft.com/office/powerpoint/2010/main" val="41437117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2" name="arrow.wav"/>
          </p:stSnd>
        </p:sndAc>
      </p:transition>
    </mc:Choice>
    <mc:Fallback>
      <p:transition spd="slow">
        <p:fade/>
        <p:sndAc>
          <p:stSnd>
            <p:snd r:embed="rId2" name="arrow.wav"/>
          </p:stSnd>
        </p:sndAc>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B35F7-6582-1A4C-A200-2F9BBFE3EC16}"/>
              </a:ext>
            </a:extLst>
          </p:cNvPr>
          <p:cNvSpPr>
            <a:spLocks noGrp="1"/>
          </p:cNvSpPr>
          <p:nvPr>
            <p:ph type="title"/>
          </p:nvPr>
        </p:nvSpPr>
        <p:spPr/>
        <p:txBody>
          <a:bodyPr/>
          <a:lstStyle/>
          <a:p>
            <a:r>
              <a:rPr lang="fr-FR" dirty="0"/>
              <a:t> </a:t>
            </a:r>
          </a:p>
        </p:txBody>
      </p:sp>
      <p:pic>
        <p:nvPicPr>
          <p:cNvPr id="4" name="Espace réservé du contenu 3" descr="58075-17800001100.jpg">
            <a:extLst>
              <a:ext uri="{FF2B5EF4-FFF2-40B4-BE49-F238E27FC236}">
                <a16:creationId xmlns:a16="http://schemas.microsoft.com/office/drawing/2014/main" id="{8769BA2C-BB0E-D64C-B539-04D292B7B939}"/>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55241" y="1825625"/>
            <a:ext cx="6681517" cy="4351338"/>
          </a:xfrm>
          <a:prstGeom prst="rect">
            <a:avLst/>
          </a:prstGeom>
          <a:noFill/>
          <a:ln>
            <a:noFill/>
          </a:ln>
        </p:spPr>
      </p:pic>
    </p:spTree>
    <p:extLst>
      <p:ext uri="{BB962C8B-B14F-4D97-AF65-F5344CB8AC3E}">
        <p14:creationId xmlns:p14="http://schemas.microsoft.com/office/powerpoint/2010/main" val="2262566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2" name="arrow.wav"/>
          </p:stSnd>
        </p:sndAc>
      </p:transition>
    </mc:Choice>
    <mc:Fallback>
      <p:transition spd="slow">
        <p:fade/>
        <p:sndAc>
          <p:stSnd>
            <p:snd r:embed="rId2" name="arrow.wav"/>
          </p:stSnd>
        </p:sndAc>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8C762B-9934-0B4B-A29E-50974AC7CF44}"/>
              </a:ext>
            </a:extLst>
          </p:cNvPr>
          <p:cNvSpPr>
            <a:spLocks noGrp="1"/>
          </p:cNvSpPr>
          <p:nvPr>
            <p:ph type="title"/>
          </p:nvPr>
        </p:nvSpPr>
        <p:spPr/>
        <p:txBody>
          <a:bodyPr>
            <a:noAutofit/>
          </a:bodyPr>
          <a:lstStyle/>
          <a:p>
            <a:r>
              <a:rPr lang="fr-FR" sz="2000" dirty="0"/>
              <a:t>Dans le côté courant fort à gauche nous avons passé du câble 3G2.5 courant fort pour les prises et pour les lampes du tableau du 3G1.5.</a:t>
            </a:r>
            <a:br>
              <a:rPr lang="fr-FR" sz="2000" dirty="0"/>
            </a:br>
            <a:r>
              <a:rPr lang="fr-FR" sz="2000" dirty="0"/>
              <a:t>Signification : </a:t>
            </a:r>
            <a:br>
              <a:rPr lang="fr-FR" sz="2000" dirty="0"/>
            </a:br>
            <a:r>
              <a:rPr lang="fr-FR" sz="2000" dirty="0"/>
              <a:t>3 : 3 câbles dans la gaine</a:t>
            </a:r>
            <a:br>
              <a:rPr lang="fr-FR" sz="2000" dirty="0"/>
            </a:br>
            <a:r>
              <a:rPr lang="fr-FR" sz="2000" dirty="0"/>
              <a:t>G : un fil jaune et vert (terre)</a:t>
            </a:r>
            <a:br>
              <a:rPr lang="fr-FR" sz="2000" dirty="0"/>
            </a:br>
            <a:r>
              <a:rPr lang="fr-FR" sz="2000" dirty="0"/>
              <a:t>1.5 ou 2.5 : la section du conducteur en mm2</a:t>
            </a:r>
          </a:p>
        </p:txBody>
      </p:sp>
      <p:pic>
        <p:nvPicPr>
          <p:cNvPr id="4" name="Espace réservé du contenu 3" descr="cable-R2V-3G2-5.jpg">
            <a:extLst>
              <a:ext uri="{FF2B5EF4-FFF2-40B4-BE49-F238E27FC236}">
                <a16:creationId xmlns:a16="http://schemas.microsoft.com/office/drawing/2014/main" id="{FF862C9A-51CE-BC4C-8170-8B33F2D749AE}"/>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65854" y="2607276"/>
            <a:ext cx="6660291" cy="3274540"/>
          </a:xfrm>
          <a:prstGeom prst="rect">
            <a:avLst/>
          </a:prstGeom>
          <a:noFill/>
          <a:ln>
            <a:noFill/>
          </a:ln>
        </p:spPr>
      </p:pic>
    </p:spTree>
    <p:extLst>
      <p:ext uri="{BB962C8B-B14F-4D97-AF65-F5344CB8AC3E}">
        <p14:creationId xmlns:p14="http://schemas.microsoft.com/office/powerpoint/2010/main" val="5481344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2" name="arrow.wav"/>
          </p:stSnd>
        </p:sndAc>
      </p:transition>
    </mc:Choice>
    <mc:Fallback>
      <p:transition spd="slow">
        <p:fade/>
        <p:sndAc>
          <p:stSnd>
            <p:snd r:embed="rId2" name="arrow.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5053E-9318-2549-A00A-C24909F13F51}"/>
              </a:ext>
            </a:extLst>
          </p:cNvPr>
          <p:cNvSpPr>
            <a:spLocks noGrp="1"/>
          </p:cNvSpPr>
          <p:nvPr>
            <p:ph type="title"/>
          </p:nvPr>
        </p:nvSpPr>
        <p:spPr/>
        <p:txBody>
          <a:bodyPr/>
          <a:lstStyle/>
          <a:p>
            <a:pPr algn="ctr"/>
            <a:r>
              <a:rPr lang="fr-FR" b="1" u="dash" dirty="0">
                <a:solidFill>
                  <a:srgbClr val="FF0000"/>
                </a:solidFill>
                <a:latin typeface="Arial Rounded MT Bold" panose="020F0704030504030204" pitchFamily="34" charset="77"/>
              </a:rPr>
              <a:t>Mes remerciements :</a:t>
            </a:r>
            <a:r>
              <a:rPr lang="fr-FR" b="1" dirty="0">
                <a:solidFill>
                  <a:srgbClr val="FF0000"/>
                </a:solidFill>
                <a:effectLst/>
                <a:latin typeface="Arial Rounded MT Bold" panose="020F0704030504030204" pitchFamily="34" charset="77"/>
              </a:rPr>
              <a:t> </a:t>
            </a:r>
            <a:endParaRPr lang="fr-FR" b="1" dirty="0">
              <a:solidFill>
                <a:srgbClr val="FF0000"/>
              </a:solidFill>
              <a:latin typeface="Arial Rounded MT Bold" panose="020F0704030504030204" pitchFamily="34" charset="77"/>
            </a:endParaRPr>
          </a:p>
        </p:txBody>
      </p:sp>
      <p:sp>
        <p:nvSpPr>
          <p:cNvPr id="3" name="Espace réservé du contenu 2">
            <a:extLst>
              <a:ext uri="{FF2B5EF4-FFF2-40B4-BE49-F238E27FC236}">
                <a16:creationId xmlns:a16="http://schemas.microsoft.com/office/drawing/2014/main" id="{ECA30147-1560-C842-B19B-4F7E5B0A0F80}"/>
              </a:ext>
            </a:extLst>
          </p:cNvPr>
          <p:cNvSpPr>
            <a:spLocks noGrp="1"/>
          </p:cNvSpPr>
          <p:nvPr>
            <p:ph idx="1"/>
          </p:nvPr>
        </p:nvSpPr>
        <p:spPr>
          <a:xfrm>
            <a:off x="838200" y="1825624"/>
            <a:ext cx="10715368" cy="4871737"/>
          </a:xfrm>
        </p:spPr>
        <p:txBody>
          <a:bodyPr>
            <a:normAutofit fontScale="92500" lnSpcReduction="20000"/>
          </a:bodyPr>
          <a:lstStyle/>
          <a:p>
            <a:pPr marL="0" indent="0">
              <a:buNone/>
            </a:pPr>
            <a:r>
              <a:rPr lang="fr-FR" sz="3000" dirty="0"/>
              <a:t>Je remercie Monsieur HENRY de m’ avoir accepté au sein de son entreprise et de m’ avoir fait confiance pour effectuer mon stage, je remercie également</a:t>
            </a:r>
          </a:p>
          <a:p>
            <a:pPr marL="0" indent="0">
              <a:buNone/>
            </a:pPr>
            <a:r>
              <a:rPr lang="fr-FR" sz="3000" dirty="0"/>
              <a:t> Monsieur PENNEC Adrien mon maître de stage et chef de chantier, de m’avoir permis de monter en compétences, de m’avoir encadré et d’approfondir mes connaissances acquises au lycée et d’avoir pris le temps de m’expliquer chaque étape des travaux à effectuer durant ce stage.</a:t>
            </a:r>
          </a:p>
          <a:p>
            <a:pPr marL="0" indent="0">
              <a:buNone/>
            </a:pPr>
            <a:r>
              <a:rPr lang="fr-FR" sz="3000" dirty="0"/>
              <a:t>Je remercie aussi  Messieurs SOUMARE </a:t>
            </a:r>
            <a:r>
              <a:rPr lang="fr-FR" sz="3000" dirty="0" err="1"/>
              <a:t>Bakaly</a:t>
            </a:r>
            <a:r>
              <a:rPr lang="fr-FR" sz="3000" dirty="0"/>
              <a:t> et AZNAR Benjamin ouvriers professionnels ELEC et les employés des bureaux de m’ avoir accompagné durant ces 8 semaines de stages et Monsieur RACINE de m’ avoir aider à trouver ce stage.</a:t>
            </a:r>
          </a:p>
          <a:p>
            <a:pPr marL="0" indent="0">
              <a:buNone/>
            </a:pPr>
            <a:r>
              <a:rPr lang="fr-FR" sz="3000" dirty="0"/>
              <a:t> </a:t>
            </a:r>
          </a:p>
          <a:p>
            <a:pPr marL="0" indent="0">
              <a:buNone/>
            </a:pPr>
            <a:endParaRPr lang="fr-FR" dirty="0"/>
          </a:p>
        </p:txBody>
      </p:sp>
    </p:spTree>
    <p:extLst>
      <p:ext uri="{BB962C8B-B14F-4D97-AF65-F5344CB8AC3E}">
        <p14:creationId xmlns:p14="http://schemas.microsoft.com/office/powerpoint/2010/main" val="5624904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2" name="arrow.wav"/>
          </p:stSnd>
        </p:sndAc>
      </p:transition>
    </mc:Choice>
    <mc:Fallback>
      <p:transition spd="slow">
        <p:fade/>
        <p:sndAc>
          <p:stSnd>
            <p:snd r:embed="rId2" name="arrow.wav"/>
          </p:stSnd>
        </p:sndAc>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2CE7C7-10B4-3C43-99A4-79E69ECCB8E0}"/>
              </a:ext>
            </a:extLst>
          </p:cNvPr>
          <p:cNvSpPr>
            <a:spLocks noGrp="1"/>
          </p:cNvSpPr>
          <p:nvPr>
            <p:ph type="title"/>
          </p:nvPr>
        </p:nvSpPr>
        <p:spPr/>
        <p:txBody>
          <a:bodyPr>
            <a:normAutofit fontScale="90000"/>
          </a:bodyPr>
          <a:lstStyle/>
          <a:p>
            <a:r>
              <a:rPr lang="fr-FR" sz="3600" dirty="0"/>
              <a:t>Dans le cas de l’image le courant fort est en haut et le courant faible en bas </a:t>
            </a:r>
            <a:br>
              <a:rPr lang="fr-FR" dirty="0"/>
            </a:br>
            <a:endParaRPr lang="fr-FR" dirty="0"/>
          </a:p>
        </p:txBody>
      </p:sp>
      <p:pic>
        <p:nvPicPr>
          <p:cNvPr id="4" name="Espace réservé du contenu 3" descr="-image-271847-grande.jpg">
            <a:extLst>
              <a:ext uri="{FF2B5EF4-FFF2-40B4-BE49-F238E27FC236}">
                <a16:creationId xmlns:a16="http://schemas.microsoft.com/office/drawing/2014/main" id="{B50850A7-9716-6F4D-9927-2E3C6D60C754}"/>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20331" y="1825625"/>
            <a:ext cx="4351338" cy="4351338"/>
          </a:xfrm>
          <a:prstGeom prst="rect">
            <a:avLst/>
          </a:prstGeom>
          <a:noFill/>
          <a:ln>
            <a:noFill/>
          </a:ln>
        </p:spPr>
      </p:pic>
    </p:spTree>
    <p:extLst>
      <p:ext uri="{BB962C8B-B14F-4D97-AF65-F5344CB8AC3E}">
        <p14:creationId xmlns:p14="http://schemas.microsoft.com/office/powerpoint/2010/main" val="1043522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2" name="arrow.wav"/>
          </p:stSnd>
        </p:sndAc>
      </p:transition>
    </mc:Choice>
    <mc:Fallback>
      <p:transition spd="slow">
        <p:fade/>
        <p:sndAc>
          <p:stSnd>
            <p:snd r:embed="rId2" name="arrow.wav"/>
          </p:stSnd>
        </p:sndAc>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F6E4DF-1B1E-EA49-8B0E-032ED1F43A7A}"/>
              </a:ext>
            </a:extLst>
          </p:cNvPr>
          <p:cNvSpPr>
            <a:spLocks noGrp="1"/>
          </p:cNvSpPr>
          <p:nvPr>
            <p:ph type="title"/>
          </p:nvPr>
        </p:nvSpPr>
        <p:spPr/>
        <p:txBody>
          <a:bodyPr/>
          <a:lstStyle/>
          <a:p>
            <a:r>
              <a:rPr lang="fr-FR" dirty="0"/>
              <a:t>Schémas d’implantation du RDC et ATELIER</a:t>
            </a:r>
          </a:p>
        </p:txBody>
      </p:sp>
      <p:pic>
        <p:nvPicPr>
          <p:cNvPr id="4" name="Espace réservé du contenu 3">
            <a:extLst>
              <a:ext uri="{FF2B5EF4-FFF2-40B4-BE49-F238E27FC236}">
                <a16:creationId xmlns:a16="http://schemas.microsoft.com/office/drawing/2014/main" id="{767DB541-4878-DE4E-A06B-88404BB856C2}"/>
              </a:ext>
            </a:extLst>
          </p:cNvPr>
          <p:cNvPicPr>
            <a:picLocks noGrp="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228202" y="1890584"/>
            <a:ext cx="5735596" cy="9267567"/>
          </a:xfrm>
          <a:prstGeom prst="rect">
            <a:avLst/>
          </a:prstGeom>
          <a:noFill/>
          <a:ln>
            <a:noFill/>
          </a:ln>
        </p:spPr>
      </p:pic>
    </p:spTree>
    <p:extLst>
      <p:ext uri="{BB962C8B-B14F-4D97-AF65-F5344CB8AC3E}">
        <p14:creationId xmlns:p14="http://schemas.microsoft.com/office/powerpoint/2010/main" val="15713868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3" name="arrow.wav"/>
          </p:stSnd>
        </p:sndAc>
      </p:transition>
    </mc:Choice>
    <mc:Fallback>
      <p:transition spd="slow">
        <p:fade/>
        <p:sndAc>
          <p:stSnd>
            <p:snd r:embed="rId3" name="arrow.wav"/>
          </p:stSnd>
        </p:sndAc>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5EF042-D928-7246-BFA3-C5019028E233}"/>
              </a:ext>
            </a:extLst>
          </p:cNvPr>
          <p:cNvSpPr>
            <a:spLocks noGrp="1"/>
          </p:cNvSpPr>
          <p:nvPr>
            <p:ph type="title"/>
          </p:nvPr>
        </p:nvSpPr>
        <p:spPr/>
        <p:txBody>
          <a:bodyPr/>
          <a:lstStyle/>
          <a:p>
            <a:r>
              <a:rPr lang="fr-FR" dirty="0"/>
              <a:t> </a:t>
            </a:r>
          </a:p>
        </p:txBody>
      </p:sp>
      <p:pic>
        <p:nvPicPr>
          <p:cNvPr id="4" name="Espace réservé du contenu 3">
            <a:extLst>
              <a:ext uri="{FF2B5EF4-FFF2-40B4-BE49-F238E27FC236}">
                <a16:creationId xmlns:a16="http://schemas.microsoft.com/office/drawing/2014/main" id="{7D36169D-1F0B-2C4A-AB89-E5B448F77713}"/>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151871" y="0"/>
            <a:ext cx="4856205" cy="6858000"/>
          </a:xfrm>
          <a:prstGeom prst="rect">
            <a:avLst/>
          </a:prstGeom>
          <a:noFill/>
          <a:ln>
            <a:noFill/>
          </a:ln>
        </p:spPr>
      </p:pic>
    </p:spTree>
    <p:extLst>
      <p:ext uri="{BB962C8B-B14F-4D97-AF65-F5344CB8AC3E}">
        <p14:creationId xmlns:p14="http://schemas.microsoft.com/office/powerpoint/2010/main" val="1236732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2" name="arrow.wav"/>
          </p:stSnd>
        </p:sndAc>
      </p:transition>
    </mc:Choice>
    <mc:Fallback>
      <p:transition spd="slow">
        <p:fade/>
        <p:sndAc>
          <p:stSnd>
            <p:snd r:embed="rId2" name="arrow.wav"/>
          </p:stSnd>
        </p:sndAc>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8A49C3-C967-1945-BE5A-2D3B243E58EB}"/>
              </a:ext>
            </a:extLst>
          </p:cNvPr>
          <p:cNvSpPr>
            <a:spLocks noGrp="1"/>
          </p:cNvSpPr>
          <p:nvPr>
            <p:ph type="title"/>
          </p:nvPr>
        </p:nvSpPr>
        <p:spPr/>
        <p:txBody>
          <a:bodyPr/>
          <a:lstStyle/>
          <a:p>
            <a:r>
              <a:rPr lang="fr-FR" dirty="0"/>
              <a:t> </a:t>
            </a:r>
          </a:p>
        </p:txBody>
      </p:sp>
      <p:pic>
        <p:nvPicPr>
          <p:cNvPr id="4" name="Espace réservé du contenu 3">
            <a:extLst>
              <a:ext uri="{FF2B5EF4-FFF2-40B4-BE49-F238E27FC236}">
                <a16:creationId xmlns:a16="http://schemas.microsoft.com/office/drawing/2014/main" id="{38BE8ED0-3ABB-A641-9663-093529582DC8}"/>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76817" y="0"/>
            <a:ext cx="4238366" cy="6858000"/>
          </a:xfrm>
          <a:prstGeom prst="rect">
            <a:avLst/>
          </a:prstGeom>
          <a:noFill/>
          <a:ln>
            <a:noFill/>
          </a:ln>
        </p:spPr>
      </p:pic>
    </p:spTree>
    <p:extLst>
      <p:ext uri="{BB962C8B-B14F-4D97-AF65-F5344CB8AC3E}">
        <p14:creationId xmlns:p14="http://schemas.microsoft.com/office/powerpoint/2010/main" val="22629536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2" name="arrow.wav"/>
          </p:stSnd>
        </p:sndAc>
      </p:transition>
    </mc:Choice>
    <mc:Fallback>
      <p:transition spd="slow">
        <p:fade/>
        <p:sndAc>
          <p:stSnd>
            <p:snd r:embed="rId2" name="arrow.wav"/>
          </p:stSnd>
        </p:sndAc>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A0337D-D60D-6B40-80EC-4DBA99DC234C}"/>
              </a:ext>
            </a:extLst>
          </p:cNvPr>
          <p:cNvSpPr>
            <a:spLocks noGrp="1"/>
          </p:cNvSpPr>
          <p:nvPr>
            <p:ph type="title"/>
          </p:nvPr>
        </p:nvSpPr>
        <p:spPr>
          <a:xfrm>
            <a:off x="838200" y="365125"/>
            <a:ext cx="10515600" cy="907621"/>
          </a:xfrm>
        </p:spPr>
        <p:txBody>
          <a:bodyPr>
            <a:normAutofit fontScale="90000"/>
          </a:bodyPr>
          <a:lstStyle/>
          <a:p>
            <a:pPr algn="ctr"/>
            <a:r>
              <a:rPr lang="fr-FR" b="1" u="sng" dirty="0">
                <a:solidFill>
                  <a:srgbClr val="FF0000"/>
                </a:solidFill>
                <a:latin typeface="Arial Rounded MT Bold" panose="020F0704030504030204" pitchFamily="34" charset="77"/>
              </a:rPr>
              <a:t>Outils mis à ma disposition :</a:t>
            </a:r>
            <a:br>
              <a:rPr lang="fr-FR" dirty="0"/>
            </a:br>
            <a:endParaRPr lang="fr-FR" dirty="0"/>
          </a:p>
        </p:txBody>
      </p:sp>
      <p:sp>
        <p:nvSpPr>
          <p:cNvPr id="3" name="Espace réservé du contenu 2">
            <a:extLst>
              <a:ext uri="{FF2B5EF4-FFF2-40B4-BE49-F238E27FC236}">
                <a16:creationId xmlns:a16="http://schemas.microsoft.com/office/drawing/2014/main" id="{54242137-2F69-E84F-AB48-A4F6CF4DFBC8}"/>
              </a:ext>
            </a:extLst>
          </p:cNvPr>
          <p:cNvSpPr>
            <a:spLocks noGrp="1"/>
          </p:cNvSpPr>
          <p:nvPr>
            <p:ph idx="1"/>
          </p:nvPr>
        </p:nvSpPr>
        <p:spPr>
          <a:xfrm>
            <a:off x="838200" y="1124464"/>
            <a:ext cx="10515600" cy="5498757"/>
          </a:xfrm>
        </p:spPr>
        <p:txBody>
          <a:bodyPr>
            <a:normAutofit fontScale="25000" lnSpcReduction="20000"/>
          </a:bodyPr>
          <a:lstStyle/>
          <a:p>
            <a:pPr lvl="0" algn="ctr"/>
            <a:r>
              <a:rPr lang="fr-FR" sz="6400" dirty="0"/>
              <a:t>Pince coupante </a:t>
            </a:r>
          </a:p>
          <a:p>
            <a:pPr lvl="0" algn="ctr"/>
            <a:r>
              <a:rPr lang="fr-FR" sz="6400" dirty="0"/>
              <a:t>Pince à dénude</a:t>
            </a:r>
          </a:p>
          <a:p>
            <a:pPr lvl="0" algn="ctr"/>
            <a:r>
              <a:rPr lang="fr-FR" sz="6400" dirty="0"/>
              <a:t>Pince a sertir </a:t>
            </a:r>
          </a:p>
          <a:p>
            <a:pPr lvl="0" algn="ctr"/>
            <a:r>
              <a:rPr lang="fr-FR" sz="6400" dirty="0"/>
              <a:t>Scie à métaux </a:t>
            </a:r>
          </a:p>
          <a:p>
            <a:pPr lvl="0" algn="ctr"/>
            <a:r>
              <a:rPr lang="fr-FR" sz="6400" dirty="0"/>
              <a:t>Un mètre </a:t>
            </a:r>
          </a:p>
          <a:p>
            <a:pPr lvl="0" algn="ctr"/>
            <a:r>
              <a:rPr lang="fr-FR" sz="6400" dirty="0"/>
              <a:t>Tourne vis</a:t>
            </a:r>
          </a:p>
          <a:p>
            <a:pPr lvl="0" algn="ctr"/>
            <a:r>
              <a:rPr lang="fr-FR" sz="6400" dirty="0"/>
              <a:t>Visseuse deviseuse</a:t>
            </a:r>
          </a:p>
          <a:p>
            <a:pPr lvl="0" algn="ctr"/>
            <a:r>
              <a:rPr lang="fr-FR" sz="6400" dirty="0"/>
              <a:t>Perceuse</a:t>
            </a:r>
          </a:p>
          <a:p>
            <a:pPr lvl="0" algn="ctr"/>
            <a:r>
              <a:rPr lang="fr-FR" sz="6400" dirty="0"/>
              <a:t>Disqueuse</a:t>
            </a:r>
          </a:p>
          <a:p>
            <a:pPr lvl="0" algn="ctr"/>
            <a:r>
              <a:rPr lang="fr-FR" sz="6400" dirty="0"/>
              <a:t>Marteau</a:t>
            </a:r>
          </a:p>
          <a:p>
            <a:pPr lvl="0" algn="ctr"/>
            <a:r>
              <a:rPr lang="fr-FR" sz="6400" dirty="0"/>
              <a:t>Marteau piqueur</a:t>
            </a:r>
          </a:p>
          <a:p>
            <a:pPr lvl="0" algn="ctr"/>
            <a:r>
              <a:rPr lang="fr-FR" sz="6400" dirty="0"/>
              <a:t>Lime a bois et à métaux</a:t>
            </a:r>
          </a:p>
          <a:p>
            <a:pPr lvl="0" algn="ctr"/>
            <a:r>
              <a:rPr lang="fr-FR" sz="6400" dirty="0"/>
              <a:t>Rilsan / </a:t>
            </a:r>
            <a:r>
              <a:rPr lang="fr-FR" sz="6400" dirty="0" err="1"/>
              <a:t>colson</a:t>
            </a:r>
            <a:endParaRPr lang="fr-FR" sz="6400" dirty="0"/>
          </a:p>
          <a:p>
            <a:pPr lvl="0" algn="ctr"/>
            <a:r>
              <a:rPr lang="fr-FR" sz="6400" dirty="0"/>
              <a:t>Déroule touret</a:t>
            </a:r>
          </a:p>
          <a:p>
            <a:pPr lvl="0" algn="ctr"/>
            <a:r>
              <a:rPr lang="fr-FR" sz="6400" dirty="0"/>
              <a:t>Équerre</a:t>
            </a:r>
          </a:p>
          <a:p>
            <a:pPr lvl="0" algn="ctr"/>
            <a:r>
              <a:rPr lang="fr-FR" sz="6400" dirty="0"/>
              <a:t>Pince multi prise </a:t>
            </a:r>
          </a:p>
          <a:p>
            <a:pPr lvl="0" algn="ctr"/>
            <a:r>
              <a:rPr lang="fr-FR" sz="6400" dirty="0"/>
              <a:t>Pince à RJ</a:t>
            </a:r>
          </a:p>
          <a:p>
            <a:pPr lvl="0" algn="ctr"/>
            <a:r>
              <a:rPr lang="fr-FR" sz="6400" dirty="0"/>
              <a:t>Pince à </a:t>
            </a:r>
            <a:r>
              <a:rPr lang="fr-FR" sz="6400" dirty="0" err="1"/>
              <a:t>colson</a:t>
            </a:r>
            <a:r>
              <a:rPr lang="fr-FR" sz="6400" dirty="0"/>
              <a:t> </a:t>
            </a:r>
          </a:p>
          <a:p>
            <a:pPr marL="0" indent="0">
              <a:buNone/>
            </a:pPr>
            <a:endParaRPr lang="fr-FR" dirty="0"/>
          </a:p>
        </p:txBody>
      </p:sp>
    </p:spTree>
    <p:extLst>
      <p:ext uri="{BB962C8B-B14F-4D97-AF65-F5344CB8AC3E}">
        <p14:creationId xmlns:p14="http://schemas.microsoft.com/office/powerpoint/2010/main" val="12052895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2" name="arrow.wav"/>
          </p:stSnd>
        </p:sndAc>
      </p:transition>
    </mc:Choice>
    <mc:Fallback>
      <p:transition spd="slow">
        <p:fade/>
        <p:sndAc>
          <p:stSnd>
            <p:snd r:embed="rId2" name="arrow.wav"/>
          </p:stSnd>
        </p:sndAc>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284DAA-55EA-1C49-9D2F-1DC0C32A0A82}"/>
              </a:ext>
            </a:extLst>
          </p:cNvPr>
          <p:cNvSpPr>
            <a:spLocks noGrp="1"/>
          </p:cNvSpPr>
          <p:nvPr>
            <p:ph type="title"/>
          </p:nvPr>
        </p:nvSpPr>
        <p:spPr/>
        <p:txBody>
          <a:bodyPr/>
          <a:lstStyle/>
          <a:p>
            <a:r>
              <a:rPr lang="fr-FR" dirty="0"/>
              <a:t> </a:t>
            </a:r>
          </a:p>
        </p:txBody>
      </p:sp>
      <p:sp>
        <p:nvSpPr>
          <p:cNvPr id="3" name="Espace réservé du contenu 2">
            <a:extLst>
              <a:ext uri="{FF2B5EF4-FFF2-40B4-BE49-F238E27FC236}">
                <a16:creationId xmlns:a16="http://schemas.microsoft.com/office/drawing/2014/main" id="{B9755C49-2807-9E47-85EA-742FB7594843}"/>
              </a:ext>
            </a:extLst>
          </p:cNvPr>
          <p:cNvSpPr>
            <a:spLocks noGrp="1"/>
          </p:cNvSpPr>
          <p:nvPr>
            <p:ph idx="1"/>
          </p:nvPr>
        </p:nvSpPr>
        <p:spPr/>
        <p:txBody>
          <a:bodyPr/>
          <a:lstStyle/>
          <a:p>
            <a:pPr marL="0" lvl="0" indent="0" algn="ctr">
              <a:buNone/>
            </a:pPr>
            <a:endParaRPr lang="fr-FR" sz="4400" b="1" u="sng" dirty="0">
              <a:solidFill>
                <a:srgbClr val="FF0000"/>
              </a:solidFill>
            </a:endParaRPr>
          </a:p>
          <a:p>
            <a:pPr marL="0" lvl="0" indent="0" algn="ctr">
              <a:buNone/>
            </a:pPr>
            <a:endParaRPr lang="fr-FR" sz="4400" b="1" u="sng" dirty="0">
              <a:solidFill>
                <a:srgbClr val="FF0000"/>
              </a:solidFill>
            </a:endParaRPr>
          </a:p>
          <a:p>
            <a:pPr marL="0" lvl="0" indent="0" algn="ctr">
              <a:buNone/>
            </a:pPr>
            <a:r>
              <a:rPr lang="fr-FR" sz="4400" b="1" u="sng" dirty="0">
                <a:solidFill>
                  <a:srgbClr val="FF0000"/>
                </a:solidFill>
              </a:rPr>
              <a:t>Quelles que informations</a:t>
            </a:r>
            <a:endParaRPr lang="fr-FR" sz="4400" dirty="0">
              <a:solidFill>
                <a:srgbClr val="FF0000"/>
              </a:solidFill>
            </a:endParaRPr>
          </a:p>
          <a:p>
            <a:pPr marL="0" indent="0" algn="ctr">
              <a:buNone/>
            </a:pPr>
            <a:r>
              <a:rPr lang="fr-FR" sz="4400" b="1" u="sng" dirty="0">
                <a:solidFill>
                  <a:srgbClr val="FF0000"/>
                </a:solidFill>
              </a:rPr>
              <a:t>sur l’entreprise</a:t>
            </a:r>
            <a:endParaRPr lang="fr-FR" sz="4400" dirty="0">
              <a:solidFill>
                <a:srgbClr val="FF0000"/>
              </a:solidFill>
            </a:endParaRPr>
          </a:p>
          <a:p>
            <a:pPr marL="0" indent="0">
              <a:buNone/>
            </a:pPr>
            <a:endParaRPr lang="fr-FR" dirty="0"/>
          </a:p>
        </p:txBody>
      </p:sp>
    </p:spTree>
    <p:extLst>
      <p:ext uri="{BB962C8B-B14F-4D97-AF65-F5344CB8AC3E}">
        <p14:creationId xmlns:p14="http://schemas.microsoft.com/office/powerpoint/2010/main" val="8069140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2" name="arrow.wav"/>
          </p:stSnd>
        </p:sndAc>
      </p:transition>
    </mc:Choice>
    <mc:Fallback>
      <p:transition spd="slow">
        <p:fade/>
        <p:sndAc>
          <p:stSnd>
            <p:snd r:embed="rId2" name="arrow.wav"/>
          </p:stSnd>
        </p:sndAc>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F123B8-E1D5-4C4A-8373-6762E9F24C92}"/>
              </a:ext>
            </a:extLst>
          </p:cNvPr>
          <p:cNvSpPr>
            <a:spLocks noGrp="1"/>
          </p:cNvSpPr>
          <p:nvPr>
            <p:ph type="title"/>
          </p:nvPr>
        </p:nvSpPr>
        <p:spPr/>
        <p:txBody>
          <a:bodyPr/>
          <a:lstStyle/>
          <a:p>
            <a:r>
              <a:rPr lang="fr-FR" dirty="0"/>
              <a:t> </a:t>
            </a:r>
          </a:p>
        </p:txBody>
      </p:sp>
      <p:pic>
        <p:nvPicPr>
          <p:cNvPr id="4" name="Espace réservé du contenu 3">
            <a:extLst>
              <a:ext uri="{FF2B5EF4-FFF2-40B4-BE49-F238E27FC236}">
                <a16:creationId xmlns:a16="http://schemas.microsoft.com/office/drawing/2014/main" id="{0A944099-0172-7A46-8E53-6433BCB3E7A1}"/>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151870" y="0"/>
            <a:ext cx="4114800" cy="6857999"/>
          </a:xfrm>
          <a:prstGeom prst="rect">
            <a:avLst/>
          </a:prstGeom>
        </p:spPr>
      </p:pic>
    </p:spTree>
    <p:extLst>
      <p:ext uri="{BB962C8B-B14F-4D97-AF65-F5344CB8AC3E}">
        <p14:creationId xmlns:p14="http://schemas.microsoft.com/office/powerpoint/2010/main" val="20682439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2" name="arrow.wav"/>
          </p:stSnd>
        </p:sndAc>
      </p:transition>
    </mc:Choice>
    <mc:Fallback>
      <p:transition spd="slow">
        <p:fade/>
        <p:sndAc>
          <p:stSnd>
            <p:snd r:embed="rId2" name="arrow.wav"/>
          </p:stSnd>
        </p:sndAc>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36C39D-9EAA-334C-8922-EAAAC2108EFB}"/>
              </a:ext>
            </a:extLst>
          </p:cNvPr>
          <p:cNvSpPr>
            <a:spLocks noGrp="1"/>
          </p:cNvSpPr>
          <p:nvPr>
            <p:ph type="title"/>
          </p:nvPr>
        </p:nvSpPr>
        <p:spPr/>
        <p:txBody>
          <a:bodyPr/>
          <a:lstStyle/>
          <a:p>
            <a:r>
              <a:rPr lang="fr-FR" dirty="0"/>
              <a:t> </a:t>
            </a:r>
          </a:p>
        </p:txBody>
      </p:sp>
      <p:pic>
        <p:nvPicPr>
          <p:cNvPr id="4" name="Espace réservé du contenu 3">
            <a:extLst>
              <a:ext uri="{FF2B5EF4-FFF2-40B4-BE49-F238E27FC236}">
                <a16:creationId xmlns:a16="http://schemas.microsoft.com/office/drawing/2014/main" id="{2C345050-002B-A34E-8BAB-BEB06364E922}"/>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337221" y="0"/>
            <a:ext cx="4065373" cy="6858000"/>
          </a:xfrm>
          <a:prstGeom prst="rect">
            <a:avLst/>
          </a:prstGeom>
        </p:spPr>
      </p:pic>
    </p:spTree>
    <p:extLst>
      <p:ext uri="{BB962C8B-B14F-4D97-AF65-F5344CB8AC3E}">
        <p14:creationId xmlns:p14="http://schemas.microsoft.com/office/powerpoint/2010/main" val="17847238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2" name="arrow.wav"/>
          </p:stSnd>
        </p:sndAc>
      </p:transition>
    </mc:Choice>
    <mc:Fallback>
      <p:transition spd="slow">
        <p:fade/>
        <p:sndAc>
          <p:stSnd>
            <p:snd r:embed="rId2" name="arrow.wav"/>
          </p:stSnd>
        </p:sndAc>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6D3D34-84D7-F647-ACA5-664BABAAABBF}"/>
              </a:ext>
            </a:extLst>
          </p:cNvPr>
          <p:cNvSpPr>
            <a:spLocks noGrp="1"/>
          </p:cNvSpPr>
          <p:nvPr>
            <p:ph type="title"/>
          </p:nvPr>
        </p:nvSpPr>
        <p:spPr/>
        <p:txBody>
          <a:bodyPr/>
          <a:lstStyle/>
          <a:p>
            <a:r>
              <a:rPr lang="fr-FR" dirty="0"/>
              <a:t> </a:t>
            </a:r>
          </a:p>
        </p:txBody>
      </p:sp>
      <p:pic>
        <p:nvPicPr>
          <p:cNvPr id="4" name="Espace réservé du contenu 3">
            <a:extLst>
              <a:ext uri="{FF2B5EF4-FFF2-40B4-BE49-F238E27FC236}">
                <a16:creationId xmlns:a16="http://schemas.microsoft.com/office/drawing/2014/main" id="{F8339F40-DEF6-3548-A42D-649533411D62}"/>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90086" y="0"/>
            <a:ext cx="4127157" cy="6746789"/>
          </a:xfrm>
          <a:prstGeom prst="rect">
            <a:avLst/>
          </a:prstGeom>
          <a:noFill/>
          <a:ln>
            <a:noFill/>
          </a:ln>
        </p:spPr>
      </p:pic>
    </p:spTree>
    <p:extLst>
      <p:ext uri="{BB962C8B-B14F-4D97-AF65-F5344CB8AC3E}">
        <p14:creationId xmlns:p14="http://schemas.microsoft.com/office/powerpoint/2010/main" val="38005422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2" name="arrow.wav"/>
          </p:stSnd>
        </p:sndAc>
      </p:transition>
    </mc:Choice>
    <mc:Fallback>
      <p:transition spd="slow">
        <p:fade/>
        <p:sndAc>
          <p:stSnd>
            <p:snd r:embed="rId2" name="arrow.wav"/>
          </p:stSnd>
        </p:sndAc>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44488F-81F1-9047-82FE-8E4AF9C10F83}"/>
              </a:ext>
            </a:extLst>
          </p:cNvPr>
          <p:cNvSpPr>
            <a:spLocks noGrp="1"/>
          </p:cNvSpPr>
          <p:nvPr>
            <p:ph type="title"/>
          </p:nvPr>
        </p:nvSpPr>
        <p:spPr/>
        <p:txBody>
          <a:bodyPr/>
          <a:lstStyle/>
          <a:p>
            <a:r>
              <a:rPr lang="fr-FR" dirty="0"/>
              <a:t> </a:t>
            </a:r>
          </a:p>
        </p:txBody>
      </p:sp>
      <p:pic>
        <p:nvPicPr>
          <p:cNvPr id="4" name="Espace réservé du contenu 3">
            <a:extLst>
              <a:ext uri="{FF2B5EF4-FFF2-40B4-BE49-F238E27FC236}">
                <a16:creationId xmlns:a16="http://schemas.microsoft.com/office/drawing/2014/main" id="{FA78FF02-EF13-574A-98A0-E993EA091422}"/>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361937" y="0"/>
            <a:ext cx="3805880" cy="6746789"/>
          </a:xfrm>
          <a:prstGeom prst="rect">
            <a:avLst/>
          </a:prstGeom>
        </p:spPr>
      </p:pic>
    </p:spTree>
    <p:extLst>
      <p:ext uri="{BB962C8B-B14F-4D97-AF65-F5344CB8AC3E}">
        <p14:creationId xmlns:p14="http://schemas.microsoft.com/office/powerpoint/2010/main" val="39957941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2" name="arrow.wav"/>
          </p:stSnd>
        </p:sndAc>
      </p:transition>
    </mc:Choice>
    <mc:Fallback>
      <p:transition spd="slow">
        <p:fade/>
        <p:sndAc>
          <p:stSnd>
            <p:snd r:embed="rId2" name="arrow.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3FD204-F0D7-4B41-BFAF-DC8F5E878310}"/>
              </a:ext>
            </a:extLst>
          </p:cNvPr>
          <p:cNvSpPr>
            <a:spLocks noGrp="1"/>
          </p:cNvSpPr>
          <p:nvPr>
            <p:ph type="title"/>
          </p:nvPr>
        </p:nvSpPr>
        <p:spPr/>
        <p:txBody>
          <a:bodyPr>
            <a:normAutofit fontScale="90000"/>
          </a:bodyPr>
          <a:lstStyle/>
          <a:p>
            <a:pPr algn="ctr"/>
            <a:r>
              <a:rPr lang="fr-FR" sz="7300" b="1" i="1" u="dotDotDash" dirty="0">
                <a:solidFill>
                  <a:srgbClr val="FF0000"/>
                </a:solidFill>
                <a:latin typeface="Arial Rounded MT Bold" panose="020F0704030504030204" pitchFamily="34" charset="77"/>
              </a:rPr>
              <a:t>Sommaire :</a:t>
            </a:r>
            <a:br>
              <a:rPr lang="fr-FR" dirty="0"/>
            </a:br>
            <a:endParaRPr lang="fr-FR" dirty="0"/>
          </a:p>
        </p:txBody>
      </p:sp>
      <p:sp>
        <p:nvSpPr>
          <p:cNvPr id="3" name="Espace réservé du contenu 2">
            <a:extLst>
              <a:ext uri="{FF2B5EF4-FFF2-40B4-BE49-F238E27FC236}">
                <a16:creationId xmlns:a16="http://schemas.microsoft.com/office/drawing/2014/main" id="{64A1E3A0-B770-5144-AABB-445036BB5B93}"/>
              </a:ext>
            </a:extLst>
          </p:cNvPr>
          <p:cNvSpPr>
            <a:spLocks noGrp="1"/>
          </p:cNvSpPr>
          <p:nvPr>
            <p:ph idx="1"/>
          </p:nvPr>
        </p:nvSpPr>
        <p:spPr/>
        <p:txBody>
          <a:bodyPr>
            <a:normAutofit fontScale="62500" lnSpcReduction="20000"/>
          </a:bodyPr>
          <a:lstStyle/>
          <a:p>
            <a:pPr marL="0" indent="0">
              <a:buNone/>
            </a:pPr>
            <a:endParaRPr lang="fr-FR" dirty="0"/>
          </a:p>
          <a:p>
            <a:pPr marL="0" lvl="0" indent="0" algn="ctr">
              <a:buNone/>
            </a:pPr>
            <a:r>
              <a:rPr lang="fr-FR" sz="3200" b="1" dirty="0"/>
              <a:t>INTRODUCTION</a:t>
            </a:r>
          </a:p>
          <a:p>
            <a:pPr marL="0" indent="0" algn="ctr">
              <a:buNone/>
            </a:pPr>
            <a:r>
              <a:rPr lang="fr-FR" sz="3200" b="1" dirty="0"/>
              <a:t> </a:t>
            </a:r>
          </a:p>
          <a:p>
            <a:pPr marL="0" lvl="0" indent="0" algn="ctr">
              <a:buNone/>
            </a:pPr>
            <a:r>
              <a:rPr lang="fr-FR" sz="3200" b="1" dirty="0"/>
              <a:t>CABLAGE D’UNE ARMOIRE ELECTRIQUE</a:t>
            </a:r>
          </a:p>
          <a:p>
            <a:pPr marL="0" indent="0" algn="ctr">
              <a:buNone/>
            </a:pPr>
            <a:r>
              <a:rPr lang="fr-FR" sz="3200" b="1" dirty="0"/>
              <a:t> </a:t>
            </a:r>
          </a:p>
          <a:p>
            <a:pPr marL="0" lvl="0" indent="0" algn="ctr">
              <a:buNone/>
            </a:pPr>
            <a:r>
              <a:rPr lang="fr-FR" sz="3200" b="1" dirty="0"/>
              <a:t>CABLAGE D’UNE RJ45</a:t>
            </a:r>
          </a:p>
          <a:p>
            <a:pPr marL="0" indent="0" algn="ctr">
              <a:buNone/>
            </a:pPr>
            <a:r>
              <a:rPr lang="fr-FR" sz="3200" b="1" dirty="0"/>
              <a:t> </a:t>
            </a:r>
          </a:p>
          <a:p>
            <a:pPr marL="0" lvl="0" indent="0" algn="ctr">
              <a:buNone/>
            </a:pPr>
            <a:r>
              <a:rPr lang="fr-FR" sz="3200" b="1" dirty="0"/>
              <a:t>POSE DE GOULLOTE</a:t>
            </a:r>
          </a:p>
          <a:p>
            <a:pPr marL="0" indent="0" algn="ctr">
              <a:buNone/>
            </a:pPr>
            <a:r>
              <a:rPr lang="fr-FR" sz="3200" b="1" dirty="0"/>
              <a:t> </a:t>
            </a:r>
          </a:p>
          <a:p>
            <a:pPr marL="0" lvl="0" indent="0" algn="ctr">
              <a:buNone/>
            </a:pPr>
            <a:r>
              <a:rPr lang="fr-FR" sz="3200" b="1" dirty="0"/>
              <a:t>OUTILS MIS A MA DISPOSITION</a:t>
            </a:r>
          </a:p>
          <a:p>
            <a:pPr marL="0" indent="0" algn="ctr">
              <a:buNone/>
            </a:pPr>
            <a:r>
              <a:rPr lang="fr-FR" sz="3200" b="1" dirty="0"/>
              <a:t> </a:t>
            </a:r>
          </a:p>
          <a:p>
            <a:pPr marL="0" lvl="0" indent="0" algn="ctr">
              <a:buNone/>
            </a:pPr>
            <a:r>
              <a:rPr lang="fr-FR" sz="3200" b="1" dirty="0"/>
              <a:t>QUELS QUE INFORMATIONS SUR L’ENTREPRISE</a:t>
            </a:r>
          </a:p>
          <a:p>
            <a:pPr marL="0" indent="0">
              <a:buNone/>
            </a:pPr>
            <a:r>
              <a:rPr lang="fr-FR" b="1" i="1" dirty="0"/>
              <a:t> </a:t>
            </a:r>
            <a:endParaRPr lang="fr-FR" dirty="0"/>
          </a:p>
          <a:p>
            <a:pPr marL="0" indent="0">
              <a:buNone/>
            </a:pPr>
            <a:endParaRPr lang="fr-FR" dirty="0"/>
          </a:p>
        </p:txBody>
      </p:sp>
    </p:spTree>
    <p:extLst>
      <p:ext uri="{BB962C8B-B14F-4D97-AF65-F5344CB8AC3E}">
        <p14:creationId xmlns:p14="http://schemas.microsoft.com/office/powerpoint/2010/main" val="13196997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2" name="arrow.wav"/>
          </p:stSnd>
        </p:sndAc>
      </p:transition>
    </mc:Choice>
    <mc:Fallback>
      <p:transition spd="slow">
        <p:fade/>
        <p:sndAc>
          <p:stSnd>
            <p:snd r:embed="rId2" name="arrow.wav"/>
          </p:stSnd>
        </p:sndAc>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62BE5A-1FD9-D946-BDAA-5CE87DFB314B}"/>
              </a:ext>
            </a:extLst>
          </p:cNvPr>
          <p:cNvSpPr>
            <a:spLocks noGrp="1"/>
          </p:cNvSpPr>
          <p:nvPr>
            <p:ph type="title"/>
          </p:nvPr>
        </p:nvSpPr>
        <p:spPr/>
        <p:txBody>
          <a:bodyPr/>
          <a:lstStyle/>
          <a:p>
            <a:r>
              <a:rPr lang="fr-FR" dirty="0"/>
              <a:t> </a:t>
            </a:r>
          </a:p>
        </p:txBody>
      </p:sp>
      <p:pic>
        <p:nvPicPr>
          <p:cNvPr id="4" name="Espace réservé du contenu 3">
            <a:extLst>
              <a:ext uri="{FF2B5EF4-FFF2-40B4-BE49-F238E27FC236}">
                <a16:creationId xmlns:a16="http://schemas.microsoft.com/office/drawing/2014/main" id="{2467ED08-1C16-C248-87E2-C798FA3C511D}"/>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164228" y="0"/>
            <a:ext cx="3805880" cy="6734432"/>
          </a:xfrm>
          <a:prstGeom prst="rect">
            <a:avLst/>
          </a:prstGeom>
        </p:spPr>
      </p:pic>
    </p:spTree>
    <p:extLst>
      <p:ext uri="{BB962C8B-B14F-4D97-AF65-F5344CB8AC3E}">
        <p14:creationId xmlns:p14="http://schemas.microsoft.com/office/powerpoint/2010/main" val="21245986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2" name="arrow.wav"/>
          </p:stSnd>
        </p:sndAc>
      </p:transition>
    </mc:Choice>
    <mc:Fallback>
      <p:transition spd="slow">
        <p:fade/>
        <p:sndAc>
          <p:stSnd>
            <p:snd r:embed="rId2" name="arrow.wav"/>
          </p:stSnd>
        </p:sndAc>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F4A44E-1A5E-6B42-8189-EB67F735F109}"/>
              </a:ext>
            </a:extLst>
          </p:cNvPr>
          <p:cNvSpPr>
            <a:spLocks noGrp="1"/>
          </p:cNvSpPr>
          <p:nvPr>
            <p:ph type="title"/>
          </p:nvPr>
        </p:nvSpPr>
        <p:spPr/>
        <p:txBody>
          <a:bodyPr/>
          <a:lstStyle/>
          <a:p>
            <a:r>
              <a:rPr lang="fr-FR"/>
              <a:t> </a:t>
            </a:r>
          </a:p>
        </p:txBody>
      </p:sp>
      <p:sp>
        <p:nvSpPr>
          <p:cNvPr id="3" name="Espace réservé du contenu 2">
            <a:extLst>
              <a:ext uri="{FF2B5EF4-FFF2-40B4-BE49-F238E27FC236}">
                <a16:creationId xmlns:a16="http://schemas.microsoft.com/office/drawing/2014/main" id="{E1259CFE-7CD9-A94A-95AE-04A4D55B8194}"/>
              </a:ext>
            </a:extLst>
          </p:cNvPr>
          <p:cNvSpPr>
            <a:spLocks noGrp="1"/>
          </p:cNvSpPr>
          <p:nvPr>
            <p:ph idx="1"/>
          </p:nvPr>
        </p:nvSpPr>
        <p:spPr/>
        <p:txBody>
          <a:bodyPr>
            <a:normAutofit/>
          </a:bodyPr>
          <a:lstStyle/>
          <a:p>
            <a:pPr marL="0" indent="0" algn="ctr">
              <a:buNone/>
            </a:pPr>
            <a:endParaRPr lang="fr-FR" sz="4400" b="1" u="sng" dirty="0">
              <a:solidFill>
                <a:srgbClr val="FF0000"/>
              </a:solidFill>
              <a:latin typeface="Arial Rounded MT Bold" panose="020F0704030504030204" pitchFamily="34" charset="77"/>
            </a:endParaRPr>
          </a:p>
          <a:p>
            <a:pPr marL="0" indent="0" algn="ctr">
              <a:buNone/>
            </a:pPr>
            <a:endParaRPr lang="fr-FR" sz="4400" b="1" u="sng" dirty="0">
              <a:solidFill>
                <a:srgbClr val="FF0000"/>
              </a:solidFill>
              <a:latin typeface="Arial Rounded MT Bold" panose="020F0704030504030204" pitchFamily="34" charset="77"/>
            </a:endParaRPr>
          </a:p>
          <a:p>
            <a:pPr marL="0" indent="0" algn="ctr">
              <a:buNone/>
            </a:pPr>
            <a:r>
              <a:rPr lang="fr-FR" sz="4400" b="1" u="sng" dirty="0">
                <a:solidFill>
                  <a:srgbClr val="FF0000"/>
                </a:solidFill>
                <a:latin typeface="Arial Rounded MT Bold" panose="020F0704030504030204" pitchFamily="34" charset="77"/>
              </a:rPr>
              <a:t>Démonstration câblage RJ45 </a:t>
            </a:r>
          </a:p>
        </p:txBody>
      </p:sp>
    </p:spTree>
    <p:extLst>
      <p:ext uri="{BB962C8B-B14F-4D97-AF65-F5344CB8AC3E}">
        <p14:creationId xmlns:p14="http://schemas.microsoft.com/office/powerpoint/2010/main" val="3799623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2" name="arrow.wav"/>
          </p:stSnd>
        </p:sndAc>
      </p:transition>
    </mc:Choice>
    <mc:Fallback>
      <p:transition spd="slow">
        <p:fade/>
        <p:sndAc>
          <p:stSnd>
            <p:snd r:embed="rId2" name="arrow.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3C2835-5028-D144-9EF4-C44B268BBD78}"/>
              </a:ext>
            </a:extLst>
          </p:cNvPr>
          <p:cNvSpPr>
            <a:spLocks noGrp="1"/>
          </p:cNvSpPr>
          <p:nvPr>
            <p:ph type="title"/>
          </p:nvPr>
        </p:nvSpPr>
        <p:spPr/>
        <p:txBody>
          <a:bodyPr/>
          <a:lstStyle/>
          <a:p>
            <a:pPr algn="ctr"/>
            <a:r>
              <a:rPr lang="fr-FR" b="1" u="dotDotDash" dirty="0">
                <a:solidFill>
                  <a:srgbClr val="FF0000"/>
                </a:solidFill>
                <a:latin typeface="Arial Rounded MT Bold" panose="020F0704030504030204" pitchFamily="34" charset="77"/>
              </a:rPr>
              <a:t>Mon introduction :</a:t>
            </a:r>
            <a:br>
              <a:rPr lang="fr-FR" dirty="0"/>
            </a:br>
            <a:endParaRPr lang="fr-FR" dirty="0"/>
          </a:p>
        </p:txBody>
      </p:sp>
      <p:sp>
        <p:nvSpPr>
          <p:cNvPr id="3" name="Espace réservé du contenu 2">
            <a:extLst>
              <a:ext uri="{FF2B5EF4-FFF2-40B4-BE49-F238E27FC236}">
                <a16:creationId xmlns:a16="http://schemas.microsoft.com/office/drawing/2014/main" id="{6B7DE4A3-25E2-2C43-80E1-11677699DBBE}"/>
              </a:ext>
            </a:extLst>
          </p:cNvPr>
          <p:cNvSpPr>
            <a:spLocks noGrp="1"/>
          </p:cNvSpPr>
          <p:nvPr>
            <p:ph idx="1"/>
          </p:nvPr>
        </p:nvSpPr>
        <p:spPr/>
        <p:txBody>
          <a:bodyPr>
            <a:normAutofit fontScale="77500" lnSpcReduction="20000"/>
          </a:bodyPr>
          <a:lstStyle/>
          <a:p>
            <a:r>
              <a:rPr lang="fr-FR" dirty="0"/>
              <a:t>J’ai effectué mon stage du 02/10 au 20/10 et du 06/11 au 08/12/2017 dans l’entreprise de R.M.H. où j’ai été sur chantier.</a:t>
            </a:r>
          </a:p>
          <a:p>
            <a:r>
              <a:rPr lang="fr-FR" dirty="0"/>
              <a:t> </a:t>
            </a:r>
          </a:p>
          <a:p>
            <a:r>
              <a:rPr lang="fr-FR" dirty="0"/>
              <a:t>Dans ce chantier nous devions rénover le collègue des </a:t>
            </a:r>
            <a:r>
              <a:rPr lang="fr-FR" dirty="0" err="1"/>
              <a:t>Ramparts</a:t>
            </a:r>
            <a:r>
              <a:rPr lang="fr-FR" dirty="0"/>
              <a:t> à Rozay en brie. Le département nous </a:t>
            </a:r>
          </a:p>
          <a:p>
            <a:r>
              <a:rPr lang="fr-FR" dirty="0"/>
              <a:t>a demandé de rajouter des nouvelles prises, des RJ45 et de nouveaux vidéo projecteur interactif.</a:t>
            </a:r>
          </a:p>
          <a:p>
            <a:r>
              <a:rPr lang="fr-FR" dirty="0"/>
              <a:t> </a:t>
            </a:r>
          </a:p>
          <a:p>
            <a:r>
              <a:rPr lang="fr-FR" dirty="0"/>
              <a:t>J’ ai été ravie d’avoir effectué ce stage au sein de cette entreprise où j’ ai pu être en contact avec la clientèle, j’ai pu être confronté à la réalité des conditions de travail.</a:t>
            </a:r>
          </a:p>
          <a:p>
            <a:r>
              <a:rPr lang="fr-FR" dirty="0"/>
              <a:t> Je n’ ai malheureusement pas pu voir l’aboutissement du chantier mais je suis satisfait d’avoir pu contribué à l’avancement du chantier jusqu'à la fin de mon stage.</a:t>
            </a:r>
          </a:p>
          <a:p>
            <a:br>
              <a:rPr lang="fr-FR" dirty="0"/>
            </a:br>
            <a:endParaRPr lang="fr-FR" dirty="0"/>
          </a:p>
        </p:txBody>
      </p:sp>
    </p:spTree>
    <p:extLst>
      <p:ext uri="{BB962C8B-B14F-4D97-AF65-F5344CB8AC3E}">
        <p14:creationId xmlns:p14="http://schemas.microsoft.com/office/powerpoint/2010/main" val="15378336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2" name="arrow.wav"/>
          </p:stSnd>
        </p:sndAc>
      </p:transition>
    </mc:Choice>
    <mc:Fallback>
      <p:transition spd="slow">
        <p:fade/>
        <p:sndAc>
          <p:stSnd>
            <p:snd r:embed="rId2" name="arrow.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7443E5-A0BC-3341-BEC2-11269E93990A}"/>
              </a:ext>
            </a:extLst>
          </p:cNvPr>
          <p:cNvSpPr>
            <a:spLocks noGrp="1"/>
          </p:cNvSpPr>
          <p:nvPr>
            <p:ph type="title"/>
          </p:nvPr>
        </p:nvSpPr>
        <p:spPr/>
        <p:txBody>
          <a:bodyPr/>
          <a:lstStyle/>
          <a:p>
            <a:pPr algn="ctr"/>
            <a:r>
              <a:rPr lang="fr-FR" b="1" u="sng" dirty="0">
                <a:solidFill>
                  <a:srgbClr val="FF0000"/>
                </a:solidFill>
                <a:latin typeface="Arial Rounded MT Bold" panose="020F0704030504030204" pitchFamily="34" charset="77"/>
              </a:rPr>
              <a:t>Câblage d’une armoire électrique</a:t>
            </a:r>
            <a:r>
              <a:rPr lang="fr-FR" b="1" dirty="0">
                <a:solidFill>
                  <a:srgbClr val="FF0000"/>
                </a:solidFill>
                <a:effectLst/>
                <a:latin typeface="Arial Rounded MT Bold" panose="020F0704030504030204" pitchFamily="34" charset="77"/>
              </a:rPr>
              <a:t> </a:t>
            </a:r>
            <a:endParaRPr lang="fr-FR" b="1" dirty="0">
              <a:solidFill>
                <a:srgbClr val="FF0000"/>
              </a:solidFill>
              <a:latin typeface="Arial Rounded MT Bold" panose="020F0704030504030204" pitchFamily="34" charset="77"/>
            </a:endParaRPr>
          </a:p>
        </p:txBody>
      </p:sp>
      <p:sp>
        <p:nvSpPr>
          <p:cNvPr id="3" name="Espace réservé du contenu 2">
            <a:extLst>
              <a:ext uri="{FF2B5EF4-FFF2-40B4-BE49-F238E27FC236}">
                <a16:creationId xmlns:a16="http://schemas.microsoft.com/office/drawing/2014/main" id="{C5B4AA59-7EAC-584A-AD60-AE7D099BCF25}"/>
              </a:ext>
            </a:extLst>
          </p:cNvPr>
          <p:cNvSpPr>
            <a:spLocks noGrp="1"/>
          </p:cNvSpPr>
          <p:nvPr>
            <p:ph idx="1"/>
          </p:nvPr>
        </p:nvSpPr>
        <p:spPr/>
        <p:txBody>
          <a:bodyPr/>
          <a:lstStyle/>
          <a:p>
            <a:pPr marL="0" indent="0">
              <a:buNone/>
            </a:pPr>
            <a:r>
              <a:rPr lang="fr-FR" sz="1800" dirty="0"/>
              <a:t>Pour alimenter les nouveaux postes informatiques, j’ai câblé une armoire électrique en réseau triphasé.</a:t>
            </a:r>
          </a:p>
          <a:p>
            <a:pPr marL="0" indent="0">
              <a:buNone/>
            </a:pPr>
            <a:endParaRPr lang="fr-FR" sz="1800" dirty="0"/>
          </a:p>
          <a:p>
            <a:pPr marL="0" indent="0">
              <a:buNone/>
            </a:pPr>
            <a:endParaRPr lang="fr-FR" sz="1800" dirty="0"/>
          </a:p>
          <a:p>
            <a:pPr marL="0" indent="0">
              <a:buNone/>
            </a:pPr>
            <a:endParaRPr lang="fr-FR" dirty="0"/>
          </a:p>
        </p:txBody>
      </p:sp>
      <p:pic>
        <p:nvPicPr>
          <p:cNvPr id="4" name="Image 3">
            <a:extLst>
              <a:ext uri="{FF2B5EF4-FFF2-40B4-BE49-F238E27FC236}">
                <a16:creationId xmlns:a16="http://schemas.microsoft.com/office/drawing/2014/main" id="{0ACB0F30-4ECC-254B-B5B9-B31349186999}"/>
              </a:ext>
            </a:extLst>
          </p:cNvPr>
          <p:cNvPicPr/>
          <p:nvPr/>
        </p:nvPicPr>
        <p:blipFill>
          <a:blip r:embed="rId3">
            <a:extLst>
              <a:ext uri="{28A0092B-C50C-407E-A947-70E740481C1C}">
                <a14:useLocalDpi xmlns:a14="http://schemas.microsoft.com/office/drawing/2010/main" val="0"/>
              </a:ext>
            </a:extLst>
          </a:blip>
          <a:stretch>
            <a:fillRect/>
          </a:stretch>
        </p:blipFill>
        <p:spPr>
          <a:xfrm>
            <a:off x="3081620" y="2551155"/>
            <a:ext cx="5756910" cy="3238500"/>
          </a:xfrm>
          <a:prstGeom prst="rect">
            <a:avLst/>
          </a:prstGeom>
        </p:spPr>
      </p:pic>
    </p:spTree>
    <p:extLst>
      <p:ext uri="{BB962C8B-B14F-4D97-AF65-F5344CB8AC3E}">
        <p14:creationId xmlns:p14="http://schemas.microsoft.com/office/powerpoint/2010/main" val="29385105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2" name="arrow.wav"/>
          </p:stSnd>
        </p:sndAc>
      </p:transition>
    </mc:Choice>
    <mc:Fallback>
      <p:transition spd="slow">
        <p:fade/>
        <p:sndAc>
          <p:stSnd>
            <p:snd r:embed="rId2" name="arrow.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339295-FA9C-2246-A649-046B59481798}"/>
              </a:ext>
            </a:extLst>
          </p:cNvPr>
          <p:cNvSpPr>
            <a:spLocks noGrp="1"/>
          </p:cNvSpPr>
          <p:nvPr>
            <p:ph type="title"/>
          </p:nvPr>
        </p:nvSpPr>
        <p:spPr/>
        <p:txBody>
          <a:bodyPr>
            <a:noAutofit/>
          </a:bodyPr>
          <a:lstStyle/>
          <a:p>
            <a:r>
              <a:rPr lang="fr-FR" sz="2800" dirty="0">
                <a:latin typeface="Arial" panose="020B0604020202020204" pitchFamily="34" charset="0"/>
                <a:cs typeface="Arial" panose="020B0604020202020204" pitchFamily="34" charset="0"/>
              </a:rPr>
              <a:t>Schéma représentatif de l’armoire électrique représentant ses Dimensions (en CM) et la disposition de ses différents modules.</a:t>
            </a:r>
            <a:r>
              <a:rPr lang="fr-FR" sz="2800" dirty="0">
                <a:effectLst/>
                <a:latin typeface="Arial" panose="020B0604020202020204" pitchFamily="34" charset="0"/>
                <a:cs typeface="Arial" panose="020B0604020202020204" pitchFamily="34" charset="0"/>
              </a:rPr>
              <a:t> </a:t>
            </a:r>
            <a:endParaRPr lang="fr-FR" sz="2800" dirty="0">
              <a:latin typeface="Arial" panose="020B0604020202020204" pitchFamily="34" charset="0"/>
              <a:cs typeface="Arial" panose="020B0604020202020204" pitchFamily="34" charset="0"/>
            </a:endParaRPr>
          </a:p>
        </p:txBody>
      </p:sp>
      <p:pic>
        <p:nvPicPr>
          <p:cNvPr id="4" name="Espace réservé du contenu 3" descr="stage%203.pdf">
            <a:extLst>
              <a:ext uri="{FF2B5EF4-FFF2-40B4-BE49-F238E27FC236}">
                <a16:creationId xmlns:a16="http://schemas.microsoft.com/office/drawing/2014/main" id="{ABE38174-933F-594E-8779-4CABA92C6B9C}"/>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rot="5400000">
            <a:off x="3848101" y="649764"/>
            <a:ext cx="4250721" cy="7127788"/>
          </a:xfrm>
          <a:prstGeom prst="rect">
            <a:avLst/>
          </a:prstGeom>
          <a:noFill/>
          <a:ln>
            <a:noFill/>
          </a:ln>
        </p:spPr>
      </p:pic>
    </p:spTree>
    <p:extLst>
      <p:ext uri="{BB962C8B-B14F-4D97-AF65-F5344CB8AC3E}">
        <p14:creationId xmlns:p14="http://schemas.microsoft.com/office/powerpoint/2010/main" val="149114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2" name="arrow.wav"/>
          </p:stSnd>
        </p:sndAc>
      </p:transition>
    </mc:Choice>
    <mc:Fallback>
      <p:transition spd="slow">
        <p:fade/>
        <p:sndAc>
          <p:stSnd>
            <p:snd r:embed="rId2" name="arrow.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E41224-5D2C-8444-8EE0-485DA949ED5B}"/>
              </a:ext>
            </a:extLst>
          </p:cNvPr>
          <p:cNvSpPr>
            <a:spLocks noGrp="1"/>
          </p:cNvSpPr>
          <p:nvPr>
            <p:ph type="title"/>
          </p:nvPr>
        </p:nvSpPr>
        <p:spPr/>
        <p:txBody>
          <a:bodyPr>
            <a:normAutofit fontScale="90000"/>
          </a:bodyPr>
          <a:lstStyle/>
          <a:p>
            <a:r>
              <a:rPr lang="fr-FR" sz="3100" dirty="0">
                <a:latin typeface="Arial" panose="020B0604020202020204" pitchFamily="34" charset="0"/>
                <a:cs typeface="Arial" panose="020B0604020202020204" pitchFamily="34" charset="0"/>
              </a:rPr>
              <a:t>Schéma de câblage des différents modules de l’armoire électrique.</a:t>
            </a:r>
            <a:br>
              <a:rPr lang="fr-FR" dirty="0"/>
            </a:br>
            <a:endParaRPr lang="fr-FR" dirty="0"/>
          </a:p>
        </p:txBody>
      </p:sp>
      <p:pic>
        <p:nvPicPr>
          <p:cNvPr id="4" name="Espace réservé du contenu 3" descr="stage%202.pdf">
            <a:extLst>
              <a:ext uri="{FF2B5EF4-FFF2-40B4-BE49-F238E27FC236}">
                <a16:creationId xmlns:a16="http://schemas.microsoft.com/office/drawing/2014/main" id="{6C9FA530-D030-2445-97DE-A52430EDE2EF}"/>
              </a:ext>
            </a:extLst>
          </p:cNvPr>
          <p:cNvPicPr>
            <a:picLocks noGrp="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rot="16200000">
            <a:off x="3534033" y="-49428"/>
            <a:ext cx="4683210" cy="7549978"/>
          </a:xfrm>
          <a:prstGeom prst="rect">
            <a:avLst/>
          </a:prstGeom>
          <a:noFill/>
          <a:ln>
            <a:noFill/>
          </a:ln>
        </p:spPr>
      </p:pic>
    </p:spTree>
    <p:extLst>
      <p:ext uri="{BB962C8B-B14F-4D97-AF65-F5344CB8AC3E}">
        <p14:creationId xmlns:p14="http://schemas.microsoft.com/office/powerpoint/2010/main" val="26357412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3" name="arrow.wav"/>
          </p:stSnd>
        </p:sndAc>
      </p:transition>
    </mc:Choice>
    <mc:Fallback>
      <p:transition spd="slow">
        <p:fade/>
        <p:sndAc>
          <p:stSnd>
            <p:snd r:embed="rId3" name="arrow.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6C2463-1972-084B-AE7E-480151041A3C}"/>
              </a:ext>
            </a:extLst>
          </p:cNvPr>
          <p:cNvSpPr>
            <a:spLocks noGrp="1"/>
          </p:cNvSpPr>
          <p:nvPr>
            <p:ph type="title"/>
          </p:nvPr>
        </p:nvSpPr>
        <p:spPr/>
        <p:txBody>
          <a:bodyPr>
            <a:noAutofit/>
          </a:bodyPr>
          <a:lstStyle/>
          <a:p>
            <a:r>
              <a:rPr lang="fr-FR" sz="2400" dirty="0">
                <a:latin typeface="Arial" panose="020B0604020202020204" pitchFamily="34" charset="0"/>
                <a:cs typeface="Arial" panose="020B0604020202020204" pitchFamily="34" charset="0"/>
              </a:rPr>
              <a:t>Schéma des longueurs (en M) de câble d’alimentation des armoires électrique, tiré dans le vide sanitaire du collège. </a:t>
            </a:r>
          </a:p>
        </p:txBody>
      </p:sp>
      <p:pic>
        <p:nvPicPr>
          <p:cNvPr id="4" name="Espace réservé du contenu 3" descr="stage1.pdf">
            <a:extLst>
              <a:ext uri="{FF2B5EF4-FFF2-40B4-BE49-F238E27FC236}">
                <a16:creationId xmlns:a16="http://schemas.microsoft.com/office/drawing/2014/main" id="{B6D50286-2E27-C04A-87CB-D4ADE96ABDE0}"/>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rot="5400000">
            <a:off x="3991234" y="-12356"/>
            <a:ext cx="4374289" cy="8130748"/>
          </a:xfrm>
          <a:prstGeom prst="rect">
            <a:avLst/>
          </a:prstGeom>
          <a:noFill/>
          <a:ln>
            <a:noFill/>
          </a:ln>
        </p:spPr>
      </p:pic>
    </p:spTree>
    <p:extLst>
      <p:ext uri="{BB962C8B-B14F-4D97-AF65-F5344CB8AC3E}">
        <p14:creationId xmlns:p14="http://schemas.microsoft.com/office/powerpoint/2010/main" val="112690182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2" name="arrow.wav"/>
          </p:stSnd>
        </p:sndAc>
      </p:transition>
    </mc:Choice>
    <mc:Fallback>
      <p:transition spd="slow">
        <p:fade/>
        <p:sndAc>
          <p:stSnd>
            <p:snd r:embed="rId2" name="arrow.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F5B88-FB31-7744-A797-93AD588153DF}"/>
              </a:ext>
            </a:extLst>
          </p:cNvPr>
          <p:cNvSpPr>
            <a:spLocks noGrp="1"/>
          </p:cNvSpPr>
          <p:nvPr>
            <p:ph type="title"/>
          </p:nvPr>
        </p:nvSpPr>
        <p:spPr/>
        <p:txBody>
          <a:bodyPr/>
          <a:lstStyle/>
          <a:p>
            <a:pPr algn="ctr"/>
            <a:r>
              <a:rPr lang="fr-FR" b="1" u="sng" dirty="0">
                <a:solidFill>
                  <a:srgbClr val="FF0000"/>
                </a:solidFill>
                <a:latin typeface="Arial Rounded MT Bold" panose="020F0704030504030204" pitchFamily="34" charset="77"/>
              </a:rPr>
              <a:t>Câblage d’une RJ 45</a:t>
            </a:r>
            <a:br>
              <a:rPr lang="fr-FR" dirty="0"/>
            </a:br>
            <a:endParaRPr lang="fr-FR" dirty="0"/>
          </a:p>
        </p:txBody>
      </p:sp>
      <p:sp>
        <p:nvSpPr>
          <p:cNvPr id="3" name="Espace réservé du contenu 2">
            <a:extLst>
              <a:ext uri="{FF2B5EF4-FFF2-40B4-BE49-F238E27FC236}">
                <a16:creationId xmlns:a16="http://schemas.microsoft.com/office/drawing/2014/main" id="{9204B1F5-BE78-8E43-8C94-5B6EAEFA72BF}"/>
              </a:ext>
            </a:extLst>
          </p:cNvPr>
          <p:cNvSpPr>
            <a:spLocks noGrp="1"/>
          </p:cNvSpPr>
          <p:nvPr>
            <p:ph idx="1"/>
          </p:nvPr>
        </p:nvSpPr>
        <p:spPr/>
        <p:txBody>
          <a:bodyPr/>
          <a:lstStyle/>
          <a:p>
            <a:pPr marL="0" indent="0">
              <a:buNone/>
            </a:pPr>
            <a:r>
              <a:rPr lang="fr-FR" dirty="0"/>
              <a:t>Les paires </a:t>
            </a:r>
            <a:r>
              <a:rPr lang="fr-FR" b="1" dirty="0"/>
              <a:t>1-2</a:t>
            </a:r>
            <a:r>
              <a:rPr lang="fr-FR" dirty="0"/>
              <a:t> et </a:t>
            </a:r>
            <a:r>
              <a:rPr lang="fr-FR" b="1" dirty="0"/>
              <a:t>3-6</a:t>
            </a:r>
            <a:r>
              <a:rPr lang="fr-FR" dirty="0"/>
              <a:t> sont utilisées pour le câblage du </a:t>
            </a:r>
            <a:r>
              <a:rPr lang="fr-FR" b="1" dirty="0"/>
              <a:t>réseau Ethernet 10/100 Mbit/s</a:t>
            </a:r>
            <a:br>
              <a:rPr lang="fr-FR" dirty="0"/>
            </a:br>
            <a:r>
              <a:rPr lang="fr-FR" dirty="0"/>
              <a:t>Alors que pour transmettre, ces mêmes informations en </a:t>
            </a:r>
            <a:r>
              <a:rPr lang="fr-FR" b="1" dirty="0"/>
              <a:t>1 000Mbit/s</a:t>
            </a:r>
            <a:r>
              <a:rPr lang="fr-FR" dirty="0"/>
              <a:t> (1 Gbit/s), les </a:t>
            </a:r>
            <a:r>
              <a:rPr lang="fr-FR" b="1" dirty="0"/>
              <a:t>4 paires</a:t>
            </a:r>
            <a:r>
              <a:rPr lang="fr-FR" dirty="0"/>
              <a:t> sont utilisées.</a:t>
            </a:r>
            <a:br>
              <a:rPr lang="fr-FR" dirty="0"/>
            </a:br>
            <a:r>
              <a:rPr lang="fr-FR" dirty="0"/>
              <a:t>La paire </a:t>
            </a:r>
            <a:r>
              <a:rPr lang="fr-FR" b="1" dirty="0"/>
              <a:t>4-5</a:t>
            </a:r>
            <a:r>
              <a:rPr lang="fr-FR" dirty="0"/>
              <a:t> sont utilisées pour le </a:t>
            </a:r>
            <a:r>
              <a:rPr lang="fr-FR" b="1" dirty="0"/>
              <a:t>téléphone </a:t>
            </a:r>
            <a:r>
              <a:rPr lang="fr-FR" dirty="0"/>
              <a:t>via France Télécom</a:t>
            </a:r>
            <a:br>
              <a:rPr lang="fr-FR" dirty="0"/>
            </a:br>
            <a:r>
              <a:rPr lang="fr-FR" dirty="0"/>
              <a:t>La paire </a:t>
            </a:r>
            <a:r>
              <a:rPr lang="fr-FR" b="1" dirty="0"/>
              <a:t>7-8</a:t>
            </a:r>
            <a:r>
              <a:rPr lang="fr-FR" dirty="0"/>
              <a:t> sont utilisées pour la </a:t>
            </a:r>
            <a:r>
              <a:rPr lang="fr-FR" b="1" dirty="0"/>
              <a:t>télévision</a:t>
            </a:r>
            <a:r>
              <a:rPr lang="fr-FR" dirty="0"/>
              <a:t> ou la ligne 2 du téléphone.</a:t>
            </a:r>
          </a:p>
          <a:p>
            <a:pPr marL="0" indent="0" fontAlgn="base">
              <a:buNone/>
            </a:pPr>
            <a:r>
              <a:rPr lang="fr-FR" dirty="0"/>
              <a:t>Pour rappel, votre câble est dit blindé :</a:t>
            </a:r>
          </a:p>
          <a:p>
            <a:endParaRPr lang="fr-FR" dirty="0"/>
          </a:p>
        </p:txBody>
      </p:sp>
    </p:spTree>
    <p:extLst>
      <p:ext uri="{BB962C8B-B14F-4D97-AF65-F5344CB8AC3E}">
        <p14:creationId xmlns:p14="http://schemas.microsoft.com/office/powerpoint/2010/main" val="11994378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2" name="arrow.wav"/>
          </p:stSnd>
        </p:sndAc>
      </p:transition>
    </mc:Choice>
    <mc:Fallback>
      <p:transition spd="slow">
        <p:fade/>
        <p:sndAc>
          <p:stSnd>
            <p:snd r:embed="rId2" name="arrow.wav"/>
          </p:stSnd>
        </p:sndAc>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1544</TotalTime>
  <Words>560</Words>
  <Application>Microsoft Macintosh PowerPoint</Application>
  <PresentationFormat>Grand écran</PresentationFormat>
  <Paragraphs>135</Paragraphs>
  <Slides>31</Slides>
  <Notes>2</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31</vt:i4>
      </vt:variant>
    </vt:vector>
  </HeadingPairs>
  <TitlesOfParts>
    <vt:vector size="41" baseType="lpstr">
      <vt:lpstr>PMingLiU</vt:lpstr>
      <vt:lpstr>Arial</vt:lpstr>
      <vt:lpstr>Arial Hebrew</vt:lpstr>
      <vt:lpstr>Arial Rounded MT Bold</vt:lpstr>
      <vt:lpstr>Calibri</vt:lpstr>
      <vt:lpstr>Calibri Light</vt:lpstr>
      <vt:lpstr>Franklin Gothic Demi Cond</vt:lpstr>
      <vt:lpstr>Times New Roman</vt:lpstr>
      <vt:lpstr>Verdana</vt:lpstr>
      <vt:lpstr>Thème Office</vt:lpstr>
      <vt:lpstr> </vt:lpstr>
      <vt:lpstr>Mes remerciements : </vt:lpstr>
      <vt:lpstr>Sommaire : </vt:lpstr>
      <vt:lpstr>Mon introduction : </vt:lpstr>
      <vt:lpstr>Câblage d’une armoire électrique </vt:lpstr>
      <vt:lpstr>Schéma représentatif de l’armoire électrique représentant ses Dimensions (en CM) et la disposition de ses différents modules. </vt:lpstr>
      <vt:lpstr>Schéma de câblage des différents modules de l’armoire électrique. </vt:lpstr>
      <vt:lpstr>Schéma des longueurs (en M) de câble d’alimentation des armoires électrique, tiré dans le vide sanitaire du collège. </vt:lpstr>
      <vt:lpstr>Câblage d’une RJ 45 </vt:lpstr>
      <vt:lpstr>Présentation PowerPoint</vt:lpstr>
      <vt:lpstr>  En France nous câblons les prises RJ45 en « B » Le câble de courant faible pour les RJ45 contient 4 gaines en alu, contenant 2 câbles d’une certaine couleur accompagné du blanc. Chaque couleur a son blanc, à ne pas mélanger lors du câblage.  Qu’est-ce qu’une prise RJ45 ? La prise RJ45 (Registered Jack) permet de relier divers appareils de communication entre eux. On reconnaît ce connecteur avec ses 4 paires de fils torsadés et sa broche en plastique. On trouve principalement le RJ45 dans les connexions Ethernet, permettant de connecter son ordinateur à Internet par exemple, ou sa console de jeu. On l’emploie pour la circulation de courants faibles et elle remplace les anciennes prises utilisées pour le téléphone. </vt:lpstr>
      <vt:lpstr>Noyau de RJ45 non câbler  </vt:lpstr>
      <vt:lpstr>Noyau de RJ45 après le câblage  Câble courant faible F/FTP</vt:lpstr>
      <vt:lpstr>Baie informatique du bâtiment administration </vt:lpstr>
      <vt:lpstr>  Feuille servant au recettage*, affichant les repères des RJ45 et le lieu où la salle où sont câblé les RJ </vt:lpstr>
      <vt:lpstr> </vt:lpstr>
      <vt:lpstr>Pose de goulottes </vt:lpstr>
      <vt:lpstr> </vt:lpstr>
      <vt:lpstr>Dans le côté courant fort à gauche nous avons passé du câble 3G2.5 courant fort pour les prises et pour les lampes du tableau du 3G1.5. Signification :  3 : 3 câbles dans la gaine G : un fil jaune et vert (terre) 1.5 ou 2.5 : la section du conducteur en mm2</vt:lpstr>
      <vt:lpstr>Dans le cas de l’image le courant fort est en haut et le courant faible en bas  </vt:lpstr>
      <vt:lpstr>Schémas d’implantation du RDC et ATELIER</vt:lpstr>
      <vt:lpstr> </vt:lpstr>
      <vt:lpstr> </vt:lpstr>
      <vt:lpstr>Outils mis à ma disposition : </vt:lpstr>
      <vt:lpstr> </vt:lpstr>
      <vt:lpstr> </vt:lpstr>
      <vt:lpstr> </vt:lpstr>
      <vt:lpstr> </vt:lpstr>
      <vt:lpstr> </vt:lpstr>
      <vt:lpstr> </vt:lpstr>
      <vt:lpstr> </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sandra amable</dc:creator>
  <cp:lastModifiedBy>sandra amable</cp:lastModifiedBy>
  <cp:revision>15</cp:revision>
  <dcterms:created xsi:type="dcterms:W3CDTF">2018-03-10T13:17:00Z</dcterms:created>
  <dcterms:modified xsi:type="dcterms:W3CDTF">2018-03-11T15:01:10Z</dcterms:modified>
</cp:coreProperties>
</file>